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84" r:id="rId7"/>
    <p:sldId id="285" r:id="rId8"/>
    <p:sldId id="286" r:id="rId9"/>
    <p:sldId id="287" r:id="rId10"/>
    <p:sldId id="288" r:id="rId11"/>
    <p:sldId id="289" r:id="rId12"/>
    <p:sldId id="262" r:id="rId13"/>
    <p:sldId id="266" r:id="rId14"/>
    <p:sldId id="267" r:id="rId15"/>
    <p:sldId id="294" r:id="rId16"/>
    <p:sldId id="263" r:id="rId17"/>
    <p:sldId id="260" r:id="rId18"/>
    <p:sldId id="298" r:id="rId19"/>
    <p:sldId id="264" r:id="rId20"/>
    <p:sldId id="265" r:id="rId21"/>
    <p:sldId id="296" r:id="rId22"/>
    <p:sldId id="297" r:id="rId23"/>
    <p:sldId id="295"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90" r:id="rId41"/>
    <p:sldId id="292" r:id="rId42"/>
    <p:sldId id="293" r:id="rId43"/>
    <p:sldId id="299" r:id="rId44"/>
    <p:sldId id="29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6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C8EE4F-D1A3-42BC-BA1C-F02A62EB3430}"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E696E-EE0A-41C2-A661-1ADFF15234CA}" type="slidenum">
              <a:rPr lang="en-GB" smtClean="0"/>
              <a:t>‹#›</a:t>
            </a:fld>
            <a:endParaRPr lang="en-GB"/>
          </a:p>
        </p:txBody>
      </p:sp>
    </p:spTree>
    <p:extLst>
      <p:ext uri="{BB962C8B-B14F-4D97-AF65-F5344CB8AC3E}">
        <p14:creationId xmlns:p14="http://schemas.microsoft.com/office/powerpoint/2010/main" val="3534339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C8EE4F-D1A3-42BC-BA1C-F02A62EB3430}"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E696E-EE0A-41C2-A661-1ADFF15234CA}" type="slidenum">
              <a:rPr lang="en-GB" smtClean="0"/>
              <a:t>‹#›</a:t>
            </a:fld>
            <a:endParaRPr lang="en-GB"/>
          </a:p>
        </p:txBody>
      </p:sp>
    </p:spTree>
    <p:extLst>
      <p:ext uri="{BB962C8B-B14F-4D97-AF65-F5344CB8AC3E}">
        <p14:creationId xmlns:p14="http://schemas.microsoft.com/office/powerpoint/2010/main" val="216759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C8EE4F-D1A3-42BC-BA1C-F02A62EB3430}"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E696E-EE0A-41C2-A661-1ADFF15234CA}" type="slidenum">
              <a:rPr lang="en-GB" smtClean="0"/>
              <a:t>‹#›</a:t>
            </a:fld>
            <a:endParaRPr lang="en-GB"/>
          </a:p>
        </p:txBody>
      </p:sp>
    </p:spTree>
    <p:extLst>
      <p:ext uri="{BB962C8B-B14F-4D97-AF65-F5344CB8AC3E}">
        <p14:creationId xmlns:p14="http://schemas.microsoft.com/office/powerpoint/2010/main" val="1666538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C8EE4F-D1A3-42BC-BA1C-F02A62EB3430}"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E696E-EE0A-41C2-A661-1ADFF15234CA}" type="slidenum">
              <a:rPr lang="en-GB" smtClean="0"/>
              <a:t>‹#›</a:t>
            </a:fld>
            <a:endParaRPr lang="en-GB"/>
          </a:p>
        </p:txBody>
      </p:sp>
    </p:spTree>
    <p:extLst>
      <p:ext uri="{BB962C8B-B14F-4D97-AF65-F5344CB8AC3E}">
        <p14:creationId xmlns:p14="http://schemas.microsoft.com/office/powerpoint/2010/main" val="39442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C8EE4F-D1A3-42BC-BA1C-F02A62EB3430}" type="datetimeFigureOut">
              <a:rPr lang="en-GB" smtClean="0"/>
              <a:t>15/03/2024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E7E696E-EE0A-41C2-A661-1ADFF15234CA}" type="slidenum">
              <a:rPr lang="en-GB" smtClean="0"/>
              <a:t>‹#›</a:t>
            </a:fld>
            <a:endParaRPr lang="en-GB"/>
          </a:p>
        </p:txBody>
      </p:sp>
    </p:spTree>
    <p:extLst>
      <p:ext uri="{BB962C8B-B14F-4D97-AF65-F5344CB8AC3E}">
        <p14:creationId xmlns:p14="http://schemas.microsoft.com/office/powerpoint/2010/main" val="381906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8C8EE4F-D1A3-42BC-BA1C-F02A62EB3430}" type="datetimeFigureOut">
              <a:rPr lang="en-GB" smtClean="0"/>
              <a:t>15/03/2024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E696E-EE0A-41C2-A661-1ADFF15234CA}" type="slidenum">
              <a:rPr lang="en-GB" smtClean="0"/>
              <a:t>‹#›</a:t>
            </a:fld>
            <a:endParaRPr lang="en-GB"/>
          </a:p>
        </p:txBody>
      </p:sp>
    </p:spTree>
    <p:extLst>
      <p:ext uri="{BB962C8B-B14F-4D97-AF65-F5344CB8AC3E}">
        <p14:creationId xmlns:p14="http://schemas.microsoft.com/office/powerpoint/2010/main" val="28394565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8C8EE4F-D1A3-42BC-BA1C-F02A62EB3430}" type="datetimeFigureOut">
              <a:rPr lang="en-GB" smtClean="0"/>
              <a:t>15/03/2024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E7E696E-EE0A-41C2-A661-1ADFF15234CA}" type="slidenum">
              <a:rPr lang="en-GB" smtClean="0"/>
              <a:t>‹#›</a:t>
            </a:fld>
            <a:endParaRPr lang="en-GB"/>
          </a:p>
        </p:txBody>
      </p:sp>
    </p:spTree>
    <p:extLst>
      <p:ext uri="{BB962C8B-B14F-4D97-AF65-F5344CB8AC3E}">
        <p14:creationId xmlns:p14="http://schemas.microsoft.com/office/powerpoint/2010/main" val="1316165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C8EE4F-D1A3-42BC-BA1C-F02A62EB3430}" type="datetimeFigureOut">
              <a:rPr lang="en-GB" smtClean="0"/>
              <a:t>15/03/2024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E7E696E-EE0A-41C2-A661-1ADFF15234CA}" type="slidenum">
              <a:rPr lang="en-GB" smtClean="0"/>
              <a:t>‹#›</a:t>
            </a:fld>
            <a:endParaRPr lang="en-GB"/>
          </a:p>
        </p:txBody>
      </p:sp>
    </p:spTree>
    <p:extLst>
      <p:ext uri="{BB962C8B-B14F-4D97-AF65-F5344CB8AC3E}">
        <p14:creationId xmlns:p14="http://schemas.microsoft.com/office/powerpoint/2010/main" val="57745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C8EE4F-D1A3-42BC-BA1C-F02A62EB3430}" type="datetimeFigureOut">
              <a:rPr lang="en-GB" smtClean="0"/>
              <a:t>15/03/2024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E7E696E-EE0A-41C2-A661-1ADFF15234CA}" type="slidenum">
              <a:rPr lang="en-GB" smtClean="0"/>
              <a:t>‹#›</a:t>
            </a:fld>
            <a:endParaRPr lang="en-GB"/>
          </a:p>
        </p:txBody>
      </p:sp>
    </p:spTree>
    <p:extLst>
      <p:ext uri="{BB962C8B-B14F-4D97-AF65-F5344CB8AC3E}">
        <p14:creationId xmlns:p14="http://schemas.microsoft.com/office/powerpoint/2010/main" val="3993578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8EE4F-D1A3-42BC-BA1C-F02A62EB3430}" type="datetimeFigureOut">
              <a:rPr lang="en-GB" smtClean="0"/>
              <a:t>15/03/2024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E696E-EE0A-41C2-A661-1ADFF15234CA}" type="slidenum">
              <a:rPr lang="en-GB" smtClean="0"/>
              <a:t>‹#›</a:t>
            </a:fld>
            <a:endParaRPr lang="en-GB"/>
          </a:p>
        </p:txBody>
      </p:sp>
    </p:spTree>
    <p:extLst>
      <p:ext uri="{BB962C8B-B14F-4D97-AF65-F5344CB8AC3E}">
        <p14:creationId xmlns:p14="http://schemas.microsoft.com/office/powerpoint/2010/main" val="3466394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C8EE4F-D1A3-42BC-BA1C-F02A62EB3430}" type="datetimeFigureOut">
              <a:rPr lang="en-GB" smtClean="0"/>
              <a:t>15/03/2024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E7E696E-EE0A-41C2-A661-1ADFF15234CA}" type="slidenum">
              <a:rPr lang="en-GB" smtClean="0"/>
              <a:t>‹#›</a:t>
            </a:fld>
            <a:endParaRPr lang="en-GB"/>
          </a:p>
        </p:txBody>
      </p:sp>
    </p:spTree>
    <p:extLst>
      <p:ext uri="{BB962C8B-B14F-4D97-AF65-F5344CB8AC3E}">
        <p14:creationId xmlns:p14="http://schemas.microsoft.com/office/powerpoint/2010/main" val="434206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8EE4F-D1A3-42BC-BA1C-F02A62EB3430}" type="datetimeFigureOut">
              <a:rPr lang="en-GB" smtClean="0"/>
              <a:t>15/03/2024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7E696E-EE0A-41C2-A661-1ADFF15234CA}" type="slidenum">
              <a:rPr lang="en-GB" smtClean="0"/>
              <a:t>‹#›</a:t>
            </a:fld>
            <a:endParaRPr lang="en-GB"/>
          </a:p>
        </p:txBody>
      </p:sp>
    </p:spTree>
    <p:extLst>
      <p:ext uri="{BB962C8B-B14F-4D97-AF65-F5344CB8AC3E}">
        <p14:creationId xmlns:p14="http://schemas.microsoft.com/office/powerpoint/2010/main" val="153043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gov.uk/government/publications/2016-key-stage-2-english-reading-sample-test-materials-mark-scheme-and-test-administration-instructions" TargetMode="External"/><Relationship Id="rId2" Type="http://schemas.openxmlformats.org/officeDocument/2006/relationships/hyperlink" Target="https://www.gov.uk/government/publications/2016-key-stage-2-mathematics-sample-test-materials-mark-schemes-and-test-administration-instructions" TargetMode="External"/><Relationship Id="rId1" Type="http://schemas.openxmlformats.org/officeDocument/2006/relationships/slideLayout" Target="../slideLayouts/slideLayout2.xml"/><Relationship Id="rId4" Type="http://schemas.openxmlformats.org/officeDocument/2006/relationships/hyperlink" Target="https://www.gov.uk/government/publications/2016-key-stage-2-english-grammar-punctuation-and-spelling-sample-test-materials-mark-scheme-and-test-administration-instruction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bbc.co.uk/bitesize/ks2/" TargetMode="External"/><Relationship Id="rId2" Type="http://schemas.openxmlformats.org/officeDocument/2006/relationships/hyperlink" Target="https://uk.ixl.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737"/>
            <a:ext cx="7772400" cy="2547714"/>
          </a:xfrm>
        </p:spPr>
        <p:txBody>
          <a:bodyPr>
            <a:normAutofit/>
          </a:bodyPr>
          <a:lstStyle/>
          <a:p>
            <a:r>
              <a:rPr lang="en-GB" b="1" dirty="0" smtClean="0">
                <a:solidFill>
                  <a:srgbClr val="002060"/>
                </a:solidFill>
                <a:latin typeface="Comic Sans MS" panose="030F0702030302020204" pitchFamily="66" charset="0"/>
              </a:rPr>
              <a:t>Year 6 SATs </a:t>
            </a:r>
            <a:br>
              <a:rPr lang="en-GB" b="1" dirty="0" smtClean="0">
                <a:solidFill>
                  <a:srgbClr val="002060"/>
                </a:solidFill>
                <a:latin typeface="Comic Sans MS" panose="030F0702030302020204" pitchFamily="66" charset="0"/>
              </a:rPr>
            </a:br>
            <a:r>
              <a:rPr lang="en-GB" b="1" dirty="0" smtClean="0">
                <a:solidFill>
                  <a:srgbClr val="002060"/>
                </a:solidFill>
                <a:latin typeface="Comic Sans MS" panose="030F0702030302020204" pitchFamily="66" charset="0"/>
              </a:rPr>
              <a:t>Information Evening</a:t>
            </a:r>
            <a:endParaRPr lang="en-GB" b="1" dirty="0">
              <a:solidFill>
                <a:srgbClr val="002060"/>
              </a:solidFill>
              <a:latin typeface="Comic Sans MS" panose="030F0702030302020204" pitchFamily="66" charset="0"/>
            </a:endParaRPr>
          </a:p>
        </p:txBody>
      </p:sp>
      <p:sp>
        <p:nvSpPr>
          <p:cNvPr id="3" name="Subtitle 2"/>
          <p:cNvSpPr>
            <a:spLocks noGrp="1"/>
          </p:cNvSpPr>
          <p:nvPr>
            <p:ph type="subTitle" idx="1"/>
          </p:nvPr>
        </p:nvSpPr>
        <p:spPr/>
        <p:txBody>
          <a:bodyPr>
            <a:normAutofit/>
          </a:bodyPr>
          <a:lstStyle/>
          <a:p>
            <a:r>
              <a:rPr lang="en-GB" sz="6000" dirty="0" smtClean="0">
                <a:solidFill>
                  <a:srgbClr val="002060"/>
                </a:solidFill>
                <a:latin typeface="Comic Sans MS" panose="030F0702030302020204" pitchFamily="66" charset="0"/>
              </a:rPr>
              <a:t>2024</a:t>
            </a:r>
            <a:endParaRPr lang="en-GB" sz="60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37097073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283809"/>
            <a:ext cx="8338737"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45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7"/>
            <a:ext cx="6984776" cy="6180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281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7030A0"/>
                </a:solidFill>
                <a:latin typeface="Comic Sans MS" panose="030F0702030302020204" pitchFamily="66" charset="0"/>
              </a:rPr>
              <a:t>Teacher Assessment</a:t>
            </a:r>
            <a:endParaRPr lang="en-GB" dirty="0">
              <a:solidFill>
                <a:srgbClr val="7030A0"/>
              </a:solidFill>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a:p>
          <a:p>
            <a:pPr marL="0" indent="0">
              <a:buNone/>
            </a:pPr>
            <a:r>
              <a:rPr lang="en-GB" b="1" dirty="0">
                <a:solidFill>
                  <a:srgbClr val="7030A0"/>
                </a:solidFill>
                <a:latin typeface="Comic Sans MS" panose="030F0702030302020204" pitchFamily="66" charset="0"/>
              </a:rPr>
              <a:t>KS2 reading, mathematics and science standards</a:t>
            </a:r>
            <a:r>
              <a:rPr lang="en-GB" b="1" dirty="0" smtClean="0">
                <a:solidFill>
                  <a:srgbClr val="7030A0"/>
                </a:solidFill>
                <a:latin typeface="Comic Sans MS" panose="030F0702030302020204" pitchFamily="66" charset="0"/>
              </a:rPr>
              <a:t>:</a:t>
            </a:r>
          </a:p>
          <a:p>
            <a:pPr marL="0" indent="0">
              <a:buNone/>
            </a:pPr>
            <a:r>
              <a:rPr lang="en-GB" b="1" dirty="0" smtClean="0">
                <a:solidFill>
                  <a:srgbClr val="7030A0"/>
                </a:solidFill>
                <a:latin typeface="Comic Sans MS" panose="030F0702030302020204" pitchFamily="66" charset="0"/>
              </a:rPr>
              <a:t> </a:t>
            </a:r>
            <a:endParaRPr lang="en-GB" dirty="0">
              <a:solidFill>
                <a:srgbClr val="7030A0"/>
              </a:solidFill>
              <a:latin typeface="Comic Sans MS" panose="030F0702030302020204" pitchFamily="66" charset="0"/>
            </a:endParaRPr>
          </a:p>
          <a:p>
            <a:pPr marL="0" indent="0">
              <a:buNone/>
            </a:pPr>
            <a:r>
              <a:rPr lang="en-GB" dirty="0">
                <a:solidFill>
                  <a:srgbClr val="7030A0"/>
                </a:solidFill>
                <a:latin typeface="Comic Sans MS" panose="030F0702030302020204" pitchFamily="66" charset="0"/>
              </a:rPr>
              <a:t>•Working at the expected standard </a:t>
            </a:r>
          </a:p>
          <a:p>
            <a:pPr marL="0" indent="0">
              <a:buNone/>
            </a:pPr>
            <a:r>
              <a:rPr lang="en-GB" dirty="0">
                <a:solidFill>
                  <a:srgbClr val="7030A0"/>
                </a:solidFill>
                <a:latin typeface="Comic Sans MS" panose="030F0702030302020204" pitchFamily="66" charset="0"/>
              </a:rPr>
              <a:t>•Additional category for those not “Working at.” </a:t>
            </a:r>
          </a:p>
          <a:p>
            <a:endParaRPr lang="en-GB" dirty="0"/>
          </a:p>
        </p:txBody>
      </p:sp>
    </p:spTree>
    <p:extLst>
      <p:ext uri="{BB962C8B-B14F-4D97-AF65-F5344CB8AC3E}">
        <p14:creationId xmlns:p14="http://schemas.microsoft.com/office/powerpoint/2010/main" val="3018087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121"/>
            <a:ext cx="8229600" cy="1143000"/>
          </a:xfrm>
        </p:spPr>
        <p:txBody>
          <a:bodyPr>
            <a:normAutofit fontScale="90000"/>
          </a:bodyPr>
          <a:lstStyle/>
          <a:p>
            <a:r>
              <a:rPr lang="en-GB" b="1" dirty="0">
                <a:solidFill>
                  <a:srgbClr val="7030A0"/>
                </a:solidFill>
                <a:latin typeface="Comic Sans MS" panose="030F0702030302020204" pitchFamily="66" charset="0"/>
              </a:rPr>
              <a:t/>
            </a:r>
            <a:br>
              <a:rPr lang="en-GB" b="1" dirty="0">
                <a:solidFill>
                  <a:srgbClr val="7030A0"/>
                </a:solidFill>
                <a:latin typeface="Comic Sans MS" panose="030F0702030302020204" pitchFamily="66" charset="0"/>
              </a:rPr>
            </a:br>
            <a:r>
              <a:rPr lang="en-GB" sz="5300" b="1" dirty="0">
                <a:solidFill>
                  <a:srgbClr val="7030A0"/>
                </a:solidFill>
                <a:latin typeface="Comic Sans MS" panose="030F0702030302020204" pitchFamily="66" charset="0"/>
              </a:rPr>
              <a:t>A word of warning </a:t>
            </a:r>
          </a:p>
        </p:txBody>
      </p:sp>
      <p:sp>
        <p:nvSpPr>
          <p:cNvPr id="3" name="Content Placeholder 2"/>
          <p:cNvSpPr>
            <a:spLocks noGrp="1"/>
          </p:cNvSpPr>
          <p:nvPr>
            <p:ph idx="1"/>
          </p:nvPr>
        </p:nvSpPr>
        <p:spPr/>
        <p:txBody>
          <a:bodyPr>
            <a:normAutofit fontScale="25000" lnSpcReduction="20000"/>
          </a:bodyPr>
          <a:lstStyle/>
          <a:p>
            <a:pPr marL="0" indent="0">
              <a:buNone/>
            </a:pPr>
            <a:endParaRPr lang="en-GB" sz="9600" dirty="0"/>
          </a:p>
          <a:p>
            <a:pPr marL="0" indent="0">
              <a:buNone/>
            </a:pPr>
            <a:r>
              <a:rPr lang="en-GB" sz="9600" dirty="0">
                <a:solidFill>
                  <a:srgbClr val="7030A0"/>
                </a:solidFill>
                <a:latin typeface="Comic Sans MS" panose="030F0702030302020204" pitchFamily="66" charset="0"/>
              </a:rPr>
              <a:t>•Teacher Assessments are no longer ‘best fit’. To demonstrate that pupils have met a standard, teachers will need to have evidence that a pupil demonstrates all of the statements in that standard and all the statements in the preceding standards. </a:t>
            </a:r>
            <a:endParaRPr lang="en-GB" sz="9600" dirty="0" smtClean="0">
              <a:solidFill>
                <a:srgbClr val="7030A0"/>
              </a:solidFill>
              <a:latin typeface="Comic Sans MS" panose="030F0702030302020204" pitchFamily="66" charset="0"/>
            </a:endParaRPr>
          </a:p>
          <a:p>
            <a:pPr marL="0" indent="0">
              <a:buNone/>
            </a:pPr>
            <a:endParaRPr lang="en-GB" sz="9600" dirty="0">
              <a:solidFill>
                <a:srgbClr val="7030A0"/>
              </a:solidFill>
              <a:latin typeface="Comic Sans MS" panose="030F0702030302020204" pitchFamily="66" charset="0"/>
            </a:endParaRPr>
          </a:p>
          <a:p>
            <a:pPr marL="0" indent="0">
              <a:buNone/>
            </a:pPr>
            <a:r>
              <a:rPr lang="en-GB" sz="9600" dirty="0">
                <a:solidFill>
                  <a:srgbClr val="7030A0"/>
                </a:solidFill>
                <a:latin typeface="Comic Sans MS" panose="030F0702030302020204" pitchFamily="66" charset="0"/>
              </a:rPr>
              <a:t>•The new assessments have had a very definite rise in expectations. A child now has to be able to do a lot more to be at the expected standard this year than they had do in previous years. </a:t>
            </a:r>
            <a:endParaRPr lang="en-GB" sz="9600" dirty="0" smtClean="0">
              <a:solidFill>
                <a:srgbClr val="7030A0"/>
              </a:solidFill>
              <a:latin typeface="Comic Sans MS" panose="030F0702030302020204" pitchFamily="66" charset="0"/>
            </a:endParaRPr>
          </a:p>
          <a:p>
            <a:pPr marL="0" indent="0">
              <a:buNone/>
            </a:pPr>
            <a:endParaRPr lang="en-GB" sz="9600" dirty="0">
              <a:solidFill>
                <a:srgbClr val="7030A0"/>
              </a:solidFill>
              <a:latin typeface="Comic Sans MS" panose="030F0702030302020204" pitchFamily="66" charset="0"/>
            </a:endParaRPr>
          </a:p>
          <a:p>
            <a:pPr marL="0" indent="0">
              <a:buNone/>
            </a:pPr>
            <a:r>
              <a:rPr lang="en-GB" sz="9600" dirty="0" smtClean="0">
                <a:solidFill>
                  <a:srgbClr val="7030A0"/>
                </a:solidFill>
                <a:latin typeface="Comic Sans MS" panose="030F0702030302020204" pitchFamily="66" charset="0"/>
              </a:rPr>
              <a:t>•</a:t>
            </a:r>
            <a:r>
              <a:rPr lang="en-GB" sz="9600" dirty="0">
                <a:solidFill>
                  <a:srgbClr val="7030A0"/>
                </a:solidFill>
                <a:latin typeface="Comic Sans MS" panose="030F0702030302020204" pitchFamily="66" charset="0"/>
              </a:rPr>
              <a:t>The range of results is far fewer, so reporting the statutory results to parents may be less clear. </a:t>
            </a:r>
          </a:p>
          <a:p>
            <a:pPr marL="0" indent="0">
              <a:buNone/>
            </a:pPr>
            <a:endParaRPr lang="en-GB" dirty="0"/>
          </a:p>
        </p:txBody>
      </p:sp>
    </p:spTree>
    <p:extLst>
      <p:ext uri="{BB962C8B-B14F-4D97-AF65-F5344CB8AC3E}">
        <p14:creationId xmlns:p14="http://schemas.microsoft.com/office/powerpoint/2010/main" val="517888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7030A0"/>
                </a:solidFill>
                <a:latin typeface="Comic Sans MS" panose="030F0702030302020204" pitchFamily="66" charset="0"/>
              </a:rPr>
              <a:t>Teacher Assessment  ‘Reading’</a:t>
            </a:r>
            <a:endParaRPr lang="en-GB" dirty="0">
              <a:solidFill>
                <a:srgbClr val="7030A0"/>
              </a:solidFill>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60"/>
            <a:ext cx="8574286"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9313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4087"/>
            <a:ext cx="8229600" cy="1143000"/>
          </a:xfrm>
        </p:spPr>
        <p:txBody>
          <a:bodyPr/>
          <a:lstStyle/>
          <a:p>
            <a:r>
              <a:rPr lang="en-GB" dirty="0">
                <a:solidFill>
                  <a:srgbClr val="7030A0"/>
                </a:solidFill>
                <a:latin typeface="Comic Sans MS" panose="030F0702030302020204" pitchFamily="66" charset="0"/>
              </a:rPr>
              <a:t>Teacher </a:t>
            </a:r>
            <a:r>
              <a:rPr lang="en-GB" dirty="0" smtClean="0">
                <a:solidFill>
                  <a:srgbClr val="7030A0"/>
                </a:solidFill>
                <a:latin typeface="Comic Sans MS" panose="030F0702030302020204" pitchFamily="66" charset="0"/>
              </a:rPr>
              <a:t>Assessment ‘Maths’</a:t>
            </a:r>
            <a:endParaRPr lang="en-GB" dirty="0">
              <a:solidFill>
                <a:srgbClr val="7030A0"/>
              </a:solidFill>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980727"/>
            <a:ext cx="4610100" cy="564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860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849" y="25121"/>
            <a:ext cx="8229600" cy="1143000"/>
          </a:xfrm>
        </p:spPr>
        <p:txBody>
          <a:bodyPr>
            <a:normAutofit/>
          </a:bodyPr>
          <a:lstStyle/>
          <a:p>
            <a:r>
              <a:rPr lang="en-GB" dirty="0" smtClean="0">
                <a:solidFill>
                  <a:srgbClr val="7030A0"/>
                </a:solidFill>
                <a:latin typeface="Comic Sans MS" panose="030F0702030302020204" pitchFamily="66" charset="0"/>
              </a:rPr>
              <a:t>Teacher Assessment  ‘Science’</a:t>
            </a:r>
            <a:endParaRPr lang="en-GB" dirty="0">
              <a:solidFill>
                <a:srgbClr val="7030A0"/>
              </a:solidFill>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99" y="863805"/>
            <a:ext cx="409575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882030"/>
            <a:ext cx="4086225"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88480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7030A0"/>
                </a:solidFill>
                <a:latin typeface="Comic Sans MS" panose="030F0702030302020204" pitchFamily="66" charset="0"/>
              </a:rPr>
              <a:t/>
            </a:r>
            <a:br>
              <a:rPr lang="en-GB" dirty="0">
                <a:solidFill>
                  <a:srgbClr val="7030A0"/>
                </a:solidFill>
                <a:latin typeface="Comic Sans MS" panose="030F0702030302020204" pitchFamily="66" charset="0"/>
              </a:rPr>
            </a:br>
            <a:r>
              <a:rPr lang="en-GB" b="1" dirty="0">
                <a:solidFill>
                  <a:srgbClr val="7030A0"/>
                </a:solidFill>
                <a:latin typeface="Comic Sans MS" panose="030F0702030302020204" pitchFamily="66" charset="0"/>
              </a:rPr>
              <a:t>Summary of Assessments </a:t>
            </a:r>
            <a:endParaRPr lang="en-GB" dirty="0">
              <a:solidFill>
                <a:srgbClr val="7030A0"/>
              </a:solidFill>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289626"/>
            <a:ext cx="8299291" cy="18855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3243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9705" y="2852936"/>
            <a:ext cx="4584589" cy="213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6413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solidFill>
                  <a:srgbClr val="00B0F0"/>
                </a:solidFill>
                <a:latin typeface="Segoe Print" panose="02000600000000000000" pitchFamily="2" charset="0"/>
              </a:rPr>
              <a:t>Test Results </a:t>
            </a:r>
          </a:p>
        </p:txBody>
      </p:sp>
      <p:sp>
        <p:nvSpPr>
          <p:cNvPr id="3" name="Content Placeholder 2"/>
          <p:cNvSpPr>
            <a:spLocks noGrp="1"/>
          </p:cNvSpPr>
          <p:nvPr>
            <p:ph idx="1"/>
          </p:nvPr>
        </p:nvSpPr>
        <p:spPr>
          <a:xfrm>
            <a:off x="481865" y="2332037"/>
            <a:ext cx="8229600" cy="4525963"/>
          </a:xfrm>
        </p:spPr>
        <p:txBody>
          <a:bodyPr>
            <a:normAutofit fontScale="70000" lnSpcReduction="20000"/>
          </a:bodyPr>
          <a:lstStyle/>
          <a:p>
            <a:pPr marL="0" indent="0">
              <a:buNone/>
            </a:pPr>
            <a:r>
              <a:rPr lang="en-GB" dirty="0" smtClean="0">
                <a:solidFill>
                  <a:srgbClr val="002060"/>
                </a:solidFill>
                <a:latin typeface="Segoe Print" panose="02000600000000000000" pitchFamily="2" charset="0"/>
              </a:rPr>
              <a:t>•</a:t>
            </a:r>
            <a:r>
              <a:rPr lang="en-GB" dirty="0" smtClean="0">
                <a:solidFill>
                  <a:srgbClr val="0070C0"/>
                </a:solidFill>
                <a:latin typeface="Comic Sans MS" panose="030F0702030302020204" pitchFamily="66" charset="0"/>
              </a:rPr>
              <a:t>From 2016, KS2 national curriculum test outcomes will no longer be reported using levels. Scaled scores will be used instead.</a:t>
            </a:r>
          </a:p>
          <a:p>
            <a:pPr marL="0" indent="0">
              <a:buNone/>
            </a:pPr>
            <a:endParaRPr lang="en-GB" dirty="0" smtClean="0">
              <a:solidFill>
                <a:srgbClr val="0070C0"/>
              </a:solidFill>
              <a:latin typeface="Comic Sans MS" panose="030F0702030302020204" pitchFamily="66" charset="0"/>
            </a:endParaRPr>
          </a:p>
          <a:p>
            <a:pPr marL="0" indent="0">
              <a:buNone/>
            </a:pPr>
            <a:r>
              <a:rPr lang="en-GB" dirty="0" smtClean="0">
                <a:solidFill>
                  <a:srgbClr val="0070C0"/>
                </a:solidFill>
                <a:latin typeface="Comic Sans MS" panose="030F0702030302020204" pitchFamily="66" charset="0"/>
              </a:rPr>
              <a:t>•Instead of receiving levels as has happened in previous years, each pupil sitting the tests will receive:</a:t>
            </a:r>
          </a:p>
          <a:p>
            <a:pPr marL="0" indent="0">
              <a:buNone/>
            </a:pPr>
            <a:r>
              <a:rPr lang="en-GB" dirty="0" smtClean="0">
                <a:solidFill>
                  <a:srgbClr val="0070C0"/>
                </a:solidFill>
                <a:latin typeface="Comic Sans MS" panose="030F0702030302020204" pitchFamily="66" charset="0"/>
              </a:rPr>
              <a:t>–A raw score – the total number of marks scored in the test</a:t>
            </a:r>
          </a:p>
          <a:p>
            <a:pPr marL="0" indent="0">
              <a:buNone/>
            </a:pPr>
            <a:r>
              <a:rPr lang="en-GB" dirty="0" smtClean="0">
                <a:solidFill>
                  <a:srgbClr val="0070C0"/>
                </a:solidFill>
                <a:latin typeface="Comic Sans MS" panose="030F0702030302020204" pitchFamily="66" charset="0"/>
              </a:rPr>
              <a:t>–A scaled score – based on the raw score converted after the test.  This is to ensure consistency year on year</a:t>
            </a:r>
          </a:p>
          <a:p>
            <a:pPr marL="0" indent="0">
              <a:buNone/>
            </a:pPr>
            <a:r>
              <a:rPr lang="en-GB" dirty="0" smtClean="0">
                <a:solidFill>
                  <a:srgbClr val="0070C0"/>
                </a:solidFill>
                <a:latin typeface="Comic Sans MS" panose="030F0702030302020204" pitchFamily="66" charset="0"/>
              </a:rPr>
              <a:t>–100 = threshold/met the standard expected</a:t>
            </a:r>
          </a:p>
          <a:p>
            <a:pPr marL="0" indent="0">
              <a:buNone/>
            </a:pPr>
            <a:r>
              <a:rPr lang="en-GB" dirty="0" smtClean="0">
                <a:solidFill>
                  <a:srgbClr val="0070C0"/>
                </a:solidFill>
                <a:latin typeface="Comic Sans MS" panose="030F0702030302020204" pitchFamily="66" charset="0"/>
              </a:rPr>
              <a:t>–Confirmation of whether or not they have attained the national standard.</a:t>
            </a:r>
            <a:endParaRPr lang="en-GB"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3781927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8229600" cy="720080"/>
          </a:xfrm>
        </p:spPr>
        <p:txBody>
          <a:bodyPr>
            <a:normAutofit fontScale="90000"/>
          </a:bodyPr>
          <a:lstStyle/>
          <a:p>
            <a:r>
              <a:rPr lang="en-GB" dirty="0" smtClean="0">
                <a:solidFill>
                  <a:schemeClr val="tx2">
                    <a:lumMod val="50000"/>
                  </a:schemeClr>
                </a:solidFill>
                <a:latin typeface="Comic Sans MS" panose="030F0702030302020204" pitchFamily="66" charset="0"/>
              </a:rPr>
              <a:t>Contents</a:t>
            </a:r>
            <a:r>
              <a:rPr lang="en-GB" dirty="0" smtClean="0">
                <a:latin typeface="Comic Sans MS" panose="030F0702030302020204" pitchFamily="66" charset="0"/>
              </a:rPr>
              <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Content Placeholder 2"/>
          <p:cNvSpPr>
            <a:spLocks noGrp="1"/>
          </p:cNvSpPr>
          <p:nvPr>
            <p:ph idx="1"/>
          </p:nvPr>
        </p:nvSpPr>
        <p:spPr>
          <a:xfrm>
            <a:off x="395536" y="2132856"/>
            <a:ext cx="8229600" cy="4525963"/>
          </a:xfrm>
        </p:spPr>
        <p:txBody>
          <a:bodyPr/>
          <a:lstStyle/>
          <a:p>
            <a:pPr marL="0" indent="0">
              <a:buNone/>
            </a:pPr>
            <a:r>
              <a:rPr lang="en-GB" dirty="0" smtClean="0">
                <a:solidFill>
                  <a:schemeClr val="tx2">
                    <a:lumMod val="50000"/>
                  </a:schemeClr>
                </a:solidFill>
                <a:latin typeface="Comic Sans MS" panose="030F0702030302020204" pitchFamily="66" charset="0"/>
              </a:rPr>
              <a:t>•Introduction to SATs</a:t>
            </a:r>
          </a:p>
          <a:p>
            <a:pPr marL="0" indent="0">
              <a:buNone/>
            </a:pPr>
            <a:r>
              <a:rPr lang="en-GB" dirty="0" smtClean="0">
                <a:solidFill>
                  <a:schemeClr val="tx2">
                    <a:lumMod val="50000"/>
                  </a:schemeClr>
                </a:solidFill>
                <a:latin typeface="Comic Sans MS" panose="030F0702030302020204" pitchFamily="66" charset="0"/>
              </a:rPr>
              <a:t>•Teacher assessments and testing</a:t>
            </a:r>
          </a:p>
          <a:p>
            <a:pPr marL="0" indent="0">
              <a:buNone/>
            </a:pPr>
            <a:r>
              <a:rPr lang="en-GB" dirty="0" smtClean="0">
                <a:solidFill>
                  <a:schemeClr val="tx2">
                    <a:lumMod val="50000"/>
                  </a:schemeClr>
                </a:solidFill>
                <a:latin typeface="Comic Sans MS" panose="030F0702030302020204" pitchFamily="66" charset="0"/>
              </a:rPr>
              <a:t>•Results</a:t>
            </a:r>
          </a:p>
          <a:p>
            <a:pPr marL="0" indent="0">
              <a:buNone/>
            </a:pPr>
            <a:r>
              <a:rPr lang="en-GB" dirty="0" smtClean="0">
                <a:solidFill>
                  <a:schemeClr val="tx2">
                    <a:lumMod val="50000"/>
                  </a:schemeClr>
                </a:solidFill>
                <a:latin typeface="Comic Sans MS" panose="030F0702030302020204" pitchFamily="66" charset="0"/>
              </a:rPr>
              <a:t>•About the tests</a:t>
            </a:r>
          </a:p>
          <a:p>
            <a:pPr marL="0" indent="0">
              <a:buNone/>
            </a:pPr>
            <a:r>
              <a:rPr lang="en-GB" dirty="0" smtClean="0">
                <a:solidFill>
                  <a:schemeClr val="tx2">
                    <a:lumMod val="50000"/>
                  </a:schemeClr>
                </a:solidFill>
                <a:latin typeface="Comic Sans MS" panose="030F0702030302020204" pitchFamily="66" charset="0"/>
              </a:rPr>
              <a:t>•Preparing your child</a:t>
            </a:r>
          </a:p>
          <a:p>
            <a:pPr marL="0" indent="0">
              <a:buNone/>
            </a:pPr>
            <a:r>
              <a:rPr lang="en-GB" dirty="0" smtClean="0">
                <a:solidFill>
                  <a:schemeClr val="tx2">
                    <a:lumMod val="50000"/>
                  </a:schemeClr>
                </a:solidFill>
                <a:latin typeface="Comic Sans MS" panose="030F0702030302020204" pitchFamily="66" charset="0"/>
              </a:rPr>
              <a:t>•Questions</a:t>
            </a:r>
            <a:endParaRPr lang="en-GB" dirty="0">
              <a:solidFill>
                <a:schemeClr val="tx2">
                  <a:lumMod val="50000"/>
                </a:schemeClr>
              </a:solidFill>
              <a:latin typeface="Comic Sans MS" panose="030F0702030302020204" pitchFamily="66" charset="0"/>
            </a:endParaRPr>
          </a:p>
        </p:txBody>
      </p:sp>
    </p:spTree>
    <p:extLst>
      <p:ext uri="{BB962C8B-B14F-4D97-AF65-F5344CB8AC3E}">
        <p14:creationId xmlns:p14="http://schemas.microsoft.com/office/powerpoint/2010/main" val="3680809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solidFill>
                <a:srgbClr val="002060"/>
              </a:solidFill>
              <a:latin typeface="Segoe Print" panose="02000600000000000000" pitchFamily="2" charset="0"/>
            </a:endParaRPr>
          </a:p>
        </p:txBody>
      </p:sp>
      <p:sp>
        <p:nvSpPr>
          <p:cNvPr id="3" name="Content Placeholder 2"/>
          <p:cNvSpPr>
            <a:spLocks noGrp="1"/>
          </p:cNvSpPr>
          <p:nvPr>
            <p:ph idx="1"/>
          </p:nvPr>
        </p:nvSpPr>
        <p:spPr/>
        <p:txBody>
          <a:bodyPr>
            <a:normAutofit/>
          </a:bodyPr>
          <a:lstStyle/>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378646"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703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lumMod val="75000"/>
                  </a:schemeClr>
                </a:solidFill>
                <a:latin typeface="Comic Sans MS" panose="030F0702030302020204" pitchFamily="66" charset="0"/>
              </a:rPr>
              <a:t>Scaled Scores – </a:t>
            </a:r>
            <a:r>
              <a:rPr lang="en-GB" dirty="0" smtClean="0">
                <a:solidFill>
                  <a:schemeClr val="tx2">
                    <a:lumMod val="75000"/>
                  </a:schemeClr>
                </a:solidFill>
                <a:latin typeface="Comic Sans MS" panose="030F0702030302020204" pitchFamily="66" charset="0"/>
              </a:rPr>
              <a:t>‘Reading’</a:t>
            </a:r>
            <a:endParaRPr lang="en-GB" dirty="0">
              <a:solidFill>
                <a:schemeClr val="tx2">
                  <a:lumMod val="75000"/>
                </a:schemeClr>
              </a:solidFill>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268759"/>
            <a:ext cx="5688632" cy="5263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050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lumMod val="75000"/>
                  </a:schemeClr>
                </a:solidFill>
                <a:latin typeface="Comic Sans MS" panose="030F0702030302020204" pitchFamily="66" charset="0"/>
              </a:rPr>
              <a:t>Scaled Scores – </a:t>
            </a:r>
            <a:r>
              <a:rPr lang="en-GB" dirty="0" smtClean="0">
                <a:solidFill>
                  <a:schemeClr val="tx2">
                    <a:lumMod val="75000"/>
                  </a:schemeClr>
                </a:solidFill>
                <a:latin typeface="Comic Sans MS" panose="030F0702030302020204" pitchFamily="66" charset="0"/>
              </a:rPr>
              <a:t>‘GPS’</a:t>
            </a:r>
            <a:endParaRPr lang="en-GB" dirty="0">
              <a:solidFill>
                <a:schemeClr val="tx2">
                  <a:lumMod val="75000"/>
                </a:schemeClr>
              </a:solidFill>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1" y="1171034"/>
            <a:ext cx="4443605" cy="5661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63305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en-GB" dirty="0" smtClean="0">
                <a:latin typeface="Comic Sans MS" panose="030F0702030302020204" pitchFamily="66" charset="0"/>
              </a:rPr>
              <a:t>Scaled Scores – ‘Maths’</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8" y="967261"/>
            <a:ext cx="4312217"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67261"/>
            <a:ext cx="4572000" cy="314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8055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
            </a:r>
            <a:br>
              <a:rPr lang="en-GB" dirty="0"/>
            </a:br>
            <a:r>
              <a:rPr lang="en-GB" b="1" dirty="0">
                <a:solidFill>
                  <a:srgbClr val="002060"/>
                </a:solidFill>
                <a:latin typeface="Comic Sans MS" panose="030F0702030302020204" pitchFamily="66" charset="0"/>
              </a:rPr>
              <a:t>English Reading Test </a:t>
            </a:r>
          </a:p>
        </p:txBody>
      </p:sp>
      <p:sp>
        <p:nvSpPr>
          <p:cNvPr id="3" name="Content Placeholder 2"/>
          <p:cNvSpPr>
            <a:spLocks noGrp="1"/>
          </p:cNvSpPr>
          <p:nvPr>
            <p:ph idx="1"/>
          </p:nvPr>
        </p:nvSpPr>
        <p:spPr/>
        <p:txBody>
          <a:bodyPr>
            <a:noAutofit/>
          </a:bodyPr>
          <a:lstStyle/>
          <a:p>
            <a:pPr marL="0" indent="0">
              <a:buNone/>
            </a:pPr>
            <a:r>
              <a:rPr lang="en-GB" sz="2400" dirty="0" smtClean="0">
                <a:solidFill>
                  <a:srgbClr val="002060"/>
                </a:solidFill>
                <a:latin typeface="Segoe Print" panose="02000600000000000000" pitchFamily="2" charset="0"/>
              </a:rPr>
              <a:t>•</a:t>
            </a:r>
            <a:r>
              <a:rPr lang="en-GB" sz="2400" dirty="0" smtClean="0">
                <a:solidFill>
                  <a:srgbClr val="002060"/>
                </a:solidFill>
                <a:latin typeface="Comic Sans MS" panose="030F0702030302020204" pitchFamily="66" charset="0"/>
              </a:rPr>
              <a:t>The test:</a:t>
            </a:r>
          </a:p>
          <a:p>
            <a:pPr marL="0" indent="0">
              <a:buNone/>
            </a:pPr>
            <a:r>
              <a:rPr lang="en-GB" sz="2400" dirty="0" smtClean="0">
                <a:solidFill>
                  <a:srgbClr val="002060"/>
                </a:solidFill>
                <a:latin typeface="Comic Sans MS" panose="030F0702030302020204" pitchFamily="66" charset="0"/>
              </a:rPr>
              <a:t>–Reading booklet (Selection of texts – 1500-2300 words – not related by theme)</a:t>
            </a:r>
          </a:p>
          <a:p>
            <a:pPr marL="0" indent="0">
              <a:buNone/>
            </a:pPr>
            <a:r>
              <a:rPr lang="en-GB" sz="2400" dirty="0" smtClean="0">
                <a:solidFill>
                  <a:srgbClr val="002060"/>
                </a:solidFill>
                <a:latin typeface="Comic Sans MS" panose="030F0702030302020204" pitchFamily="66" charset="0"/>
              </a:rPr>
              <a:t>–Answer booklet (50 marks in 60 </a:t>
            </a:r>
            <a:r>
              <a:rPr lang="en-GB" sz="2400" dirty="0" err="1" smtClean="0">
                <a:solidFill>
                  <a:srgbClr val="002060"/>
                </a:solidFill>
                <a:latin typeface="Comic Sans MS" panose="030F0702030302020204" pitchFamily="66" charset="0"/>
              </a:rPr>
              <a:t>mins</a:t>
            </a:r>
            <a:r>
              <a:rPr lang="en-GB" sz="2400" dirty="0" smtClean="0">
                <a:solidFill>
                  <a:srgbClr val="002060"/>
                </a:solidFill>
                <a:latin typeface="Comic Sans MS" panose="030F0702030302020204" pitchFamily="66" charset="0"/>
              </a:rPr>
              <a:t> including reading time)</a:t>
            </a:r>
          </a:p>
          <a:p>
            <a:pPr marL="0" indent="0">
              <a:buNone/>
            </a:pPr>
            <a:r>
              <a:rPr lang="en-GB" sz="2400" dirty="0" smtClean="0">
                <a:solidFill>
                  <a:srgbClr val="002060"/>
                </a:solidFill>
                <a:latin typeface="Comic Sans MS" panose="030F0702030302020204" pitchFamily="66" charset="0"/>
              </a:rPr>
              <a:t>–More challenging questions towards the end of the paper</a:t>
            </a:r>
          </a:p>
          <a:p>
            <a:pPr marL="0" indent="0">
              <a:buNone/>
            </a:pPr>
            <a:r>
              <a:rPr lang="en-GB" sz="2400" dirty="0" smtClean="0">
                <a:solidFill>
                  <a:srgbClr val="002060"/>
                </a:solidFill>
                <a:latin typeface="Comic Sans MS" panose="030F0702030302020204" pitchFamily="66" charset="0"/>
              </a:rPr>
              <a:t>–No Level 6 paper</a:t>
            </a:r>
          </a:p>
          <a:p>
            <a:pPr marL="0" indent="0">
              <a:buNone/>
            </a:pPr>
            <a:r>
              <a:rPr lang="en-GB" sz="2400" dirty="0" smtClean="0">
                <a:solidFill>
                  <a:srgbClr val="002060"/>
                </a:solidFill>
                <a:latin typeface="Comic Sans MS" panose="030F0702030302020204" pitchFamily="66" charset="0"/>
              </a:rPr>
              <a:t>•Marked externally</a:t>
            </a:r>
          </a:p>
          <a:p>
            <a:pPr marL="0" indent="0">
              <a:buNone/>
            </a:pPr>
            <a:r>
              <a:rPr lang="en-GB" sz="2400" dirty="0" smtClean="0">
                <a:solidFill>
                  <a:srgbClr val="002060"/>
                </a:solidFill>
                <a:latin typeface="Comic Sans MS" panose="030F0702030302020204" pitchFamily="66" charset="0"/>
              </a:rPr>
              <a:t>•Raw score (out of 50) converted to a scaled score</a:t>
            </a:r>
          </a:p>
          <a:p>
            <a:pPr marL="0" indent="0">
              <a:buNone/>
            </a:pPr>
            <a:r>
              <a:rPr lang="en-GB" sz="2400" dirty="0" smtClean="0">
                <a:solidFill>
                  <a:srgbClr val="002060"/>
                </a:solidFill>
                <a:latin typeface="Comic Sans MS" panose="030F0702030302020204" pitchFamily="66" charset="0"/>
              </a:rPr>
              <a:t>•Each pupil given an overall result indicating if they have met the required standard</a:t>
            </a:r>
            <a:endParaRPr lang="en-GB" sz="2400"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242463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fontScale="90000"/>
          </a:bodyPr>
          <a:lstStyle/>
          <a:p>
            <a:r>
              <a:rPr lang="en-GB" dirty="0"/>
              <a:t/>
            </a:r>
            <a:br>
              <a:rPr lang="en-GB" dirty="0"/>
            </a:br>
            <a:r>
              <a:rPr lang="en-GB" dirty="0">
                <a:solidFill>
                  <a:srgbClr val="002060"/>
                </a:solidFill>
                <a:latin typeface="Comic Sans MS" panose="030F0702030302020204" pitchFamily="66" charset="0"/>
              </a:rPr>
              <a:t>English Reading Test </a:t>
            </a:r>
          </a:p>
        </p:txBody>
      </p:sp>
      <p:sp>
        <p:nvSpPr>
          <p:cNvPr id="3" name="Content Placeholder 2"/>
          <p:cNvSpPr>
            <a:spLocks noGrp="1"/>
          </p:cNvSpPr>
          <p:nvPr>
            <p:ph idx="1"/>
          </p:nvPr>
        </p:nvSpPr>
        <p:spPr>
          <a:xfrm>
            <a:off x="467544" y="1412776"/>
            <a:ext cx="8229600" cy="4525963"/>
          </a:xfrm>
        </p:spPr>
        <p:txBody>
          <a:bodyPr>
            <a:normAutofit fontScale="92500" lnSpcReduction="10000"/>
          </a:bodyPr>
          <a:lstStyle/>
          <a:p>
            <a:pPr marL="0" indent="0">
              <a:buNone/>
            </a:pPr>
            <a:endParaRPr lang="en-GB" dirty="0">
              <a:latin typeface="Comic Sans MS" panose="030F0702030302020204" pitchFamily="66" charset="0"/>
            </a:endParaRPr>
          </a:p>
          <a:p>
            <a:pPr marL="0" indent="0">
              <a:buNone/>
            </a:pPr>
            <a:r>
              <a:rPr lang="en-GB" sz="3000" dirty="0">
                <a:solidFill>
                  <a:srgbClr val="002060"/>
                </a:solidFill>
                <a:latin typeface="Comic Sans MS" panose="030F0702030302020204" pitchFamily="66" charset="0"/>
              </a:rPr>
              <a:t>•Question types </a:t>
            </a:r>
          </a:p>
          <a:p>
            <a:pPr marL="0" indent="0">
              <a:buNone/>
            </a:pPr>
            <a:r>
              <a:rPr lang="en-GB" sz="3000" dirty="0" smtClean="0">
                <a:solidFill>
                  <a:srgbClr val="002060"/>
                </a:solidFill>
                <a:latin typeface="Comic Sans MS" panose="030F0702030302020204" pitchFamily="66" charset="0"/>
              </a:rPr>
              <a:t>    –</a:t>
            </a:r>
            <a:r>
              <a:rPr lang="en-GB" sz="3000" dirty="0">
                <a:solidFill>
                  <a:srgbClr val="002060"/>
                </a:solidFill>
                <a:latin typeface="Comic Sans MS" panose="030F0702030302020204" pitchFamily="66" charset="0"/>
              </a:rPr>
              <a:t>Selected response </a:t>
            </a:r>
          </a:p>
          <a:p>
            <a:pPr marL="0" indent="0">
              <a:buNone/>
            </a:pPr>
            <a:r>
              <a:rPr lang="en-GB" sz="3000" dirty="0">
                <a:solidFill>
                  <a:srgbClr val="002060"/>
                </a:solidFill>
                <a:latin typeface="Comic Sans MS" panose="030F0702030302020204" pitchFamily="66" charset="0"/>
              </a:rPr>
              <a:t>•Multiple choice; ranking, ordering; matching; labelling </a:t>
            </a:r>
          </a:p>
          <a:p>
            <a:pPr marL="0" indent="0">
              <a:buNone/>
            </a:pPr>
            <a:r>
              <a:rPr lang="en-GB" sz="3000" dirty="0" smtClean="0">
                <a:solidFill>
                  <a:srgbClr val="002060"/>
                </a:solidFill>
                <a:latin typeface="Comic Sans MS" panose="030F0702030302020204" pitchFamily="66" charset="0"/>
              </a:rPr>
              <a:t>    –</a:t>
            </a:r>
            <a:r>
              <a:rPr lang="en-GB" sz="3000" dirty="0">
                <a:solidFill>
                  <a:srgbClr val="002060"/>
                </a:solidFill>
                <a:latin typeface="Comic Sans MS" panose="030F0702030302020204" pitchFamily="66" charset="0"/>
              </a:rPr>
              <a:t>Short, constructed response </a:t>
            </a:r>
          </a:p>
          <a:p>
            <a:pPr marL="0" indent="0">
              <a:buNone/>
            </a:pPr>
            <a:r>
              <a:rPr lang="en-GB" sz="3000" dirty="0">
                <a:solidFill>
                  <a:srgbClr val="002060"/>
                </a:solidFill>
                <a:latin typeface="Comic Sans MS" panose="030F0702030302020204" pitchFamily="66" charset="0"/>
              </a:rPr>
              <a:t>•Find and copy; name, state, give </a:t>
            </a:r>
          </a:p>
          <a:p>
            <a:pPr marL="0" indent="0">
              <a:buNone/>
            </a:pPr>
            <a:r>
              <a:rPr lang="en-GB" sz="3000" dirty="0" smtClean="0">
                <a:solidFill>
                  <a:srgbClr val="002060"/>
                </a:solidFill>
                <a:latin typeface="Comic Sans MS" panose="030F0702030302020204" pitchFamily="66" charset="0"/>
              </a:rPr>
              <a:t>    –</a:t>
            </a:r>
            <a:r>
              <a:rPr lang="en-GB" sz="3000" dirty="0">
                <a:solidFill>
                  <a:srgbClr val="002060"/>
                </a:solidFill>
                <a:latin typeface="Comic Sans MS" panose="030F0702030302020204" pitchFamily="66" charset="0"/>
              </a:rPr>
              <a:t>Extended response </a:t>
            </a:r>
          </a:p>
          <a:p>
            <a:pPr marL="0" indent="0">
              <a:buNone/>
            </a:pPr>
            <a:r>
              <a:rPr lang="en-GB" sz="3000" dirty="0">
                <a:solidFill>
                  <a:srgbClr val="002060"/>
                </a:solidFill>
                <a:latin typeface="Comic Sans MS" panose="030F0702030302020204" pitchFamily="66" charset="0"/>
              </a:rPr>
              <a:t>•Explain; describe </a:t>
            </a:r>
          </a:p>
          <a:p>
            <a:pPr marL="0" indent="0">
              <a:buNone/>
            </a:pPr>
            <a:endParaRPr lang="en-GB" dirty="0"/>
          </a:p>
        </p:txBody>
      </p:sp>
    </p:spTree>
    <p:extLst>
      <p:ext uri="{BB962C8B-B14F-4D97-AF65-F5344CB8AC3E}">
        <p14:creationId xmlns:p14="http://schemas.microsoft.com/office/powerpoint/2010/main" val="36625527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latin typeface="Comic Sans MS" panose="030F0702030302020204" pitchFamily="66" charset="0"/>
              </a:rPr>
              <a:t>English Reading Test</a:t>
            </a:r>
          </a:p>
        </p:txBody>
      </p:sp>
      <p:sp>
        <p:nvSpPr>
          <p:cNvPr id="3" name="Content Placeholder 2"/>
          <p:cNvSpPr>
            <a:spLocks noGrp="1"/>
          </p:cNvSpPr>
          <p:nvPr>
            <p:ph idx="1"/>
          </p:nvPr>
        </p:nvSpPr>
        <p:spPr>
          <a:xfrm>
            <a:off x="20730" y="1974356"/>
            <a:ext cx="8856984" cy="4896544"/>
          </a:xfrm>
        </p:spPr>
        <p:txBody>
          <a:bodyPr>
            <a:normAutofit fontScale="77500" lnSpcReduction="20000"/>
          </a:bodyPr>
          <a:lstStyle/>
          <a:p>
            <a:pPr marL="0" indent="0">
              <a:buNone/>
            </a:pPr>
            <a:r>
              <a:rPr lang="en-GB" sz="3800" dirty="0" smtClean="0">
                <a:solidFill>
                  <a:srgbClr val="002060"/>
                </a:solidFill>
                <a:latin typeface="Comic Sans MS" panose="030F0702030302020204" pitchFamily="66" charset="0"/>
              </a:rPr>
              <a:t>•</a:t>
            </a:r>
            <a:r>
              <a:rPr lang="en-GB" sz="3800" dirty="0">
                <a:solidFill>
                  <a:srgbClr val="002060"/>
                </a:solidFill>
                <a:latin typeface="Comic Sans MS" panose="030F0702030302020204" pitchFamily="66" charset="0"/>
              </a:rPr>
              <a:t>What’s being assessed? </a:t>
            </a:r>
          </a:p>
          <a:p>
            <a:pPr marL="0" indent="0">
              <a:buNone/>
            </a:pPr>
            <a:r>
              <a:rPr lang="en-GB" sz="3800" dirty="0" smtClean="0">
                <a:solidFill>
                  <a:srgbClr val="002060"/>
                </a:solidFill>
                <a:latin typeface="Comic Sans MS" panose="030F0702030302020204" pitchFamily="66" charset="0"/>
              </a:rPr>
              <a:t>    –</a:t>
            </a:r>
            <a:r>
              <a:rPr lang="en-GB" sz="3800" dirty="0">
                <a:solidFill>
                  <a:srgbClr val="002060"/>
                </a:solidFill>
                <a:latin typeface="Comic Sans MS" panose="030F0702030302020204" pitchFamily="66" charset="0"/>
              </a:rPr>
              <a:t>Retrieve and record information </a:t>
            </a:r>
          </a:p>
          <a:p>
            <a:pPr marL="0" indent="0">
              <a:buNone/>
            </a:pPr>
            <a:r>
              <a:rPr lang="en-GB" sz="3800" dirty="0" smtClean="0">
                <a:solidFill>
                  <a:srgbClr val="002060"/>
                </a:solidFill>
                <a:latin typeface="Comic Sans MS" panose="030F0702030302020204" pitchFamily="66" charset="0"/>
              </a:rPr>
              <a:t>    –</a:t>
            </a:r>
            <a:r>
              <a:rPr lang="en-GB" sz="3800" dirty="0">
                <a:solidFill>
                  <a:srgbClr val="002060"/>
                </a:solidFill>
                <a:latin typeface="Comic Sans MS" panose="030F0702030302020204" pitchFamily="66" charset="0"/>
              </a:rPr>
              <a:t>Make inferences </a:t>
            </a:r>
          </a:p>
          <a:p>
            <a:pPr marL="0" indent="0">
              <a:buNone/>
            </a:pPr>
            <a:r>
              <a:rPr lang="en-GB" sz="3800" dirty="0" smtClean="0">
                <a:solidFill>
                  <a:srgbClr val="002060"/>
                </a:solidFill>
                <a:latin typeface="Comic Sans MS" panose="030F0702030302020204" pitchFamily="66" charset="0"/>
              </a:rPr>
              <a:t>    –</a:t>
            </a:r>
            <a:r>
              <a:rPr lang="en-GB" sz="3800" dirty="0">
                <a:solidFill>
                  <a:srgbClr val="002060"/>
                </a:solidFill>
                <a:latin typeface="Comic Sans MS" panose="030F0702030302020204" pitchFamily="66" charset="0"/>
              </a:rPr>
              <a:t>Give/explain the meaning of words in context </a:t>
            </a:r>
          </a:p>
          <a:p>
            <a:pPr marL="0" indent="0">
              <a:buNone/>
            </a:pPr>
            <a:r>
              <a:rPr lang="en-GB" sz="3800" dirty="0" smtClean="0">
                <a:solidFill>
                  <a:srgbClr val="002060"/>
                </a:solidFill>
                <a:latin typeface="Comic Sans MS" panose="030F0702030302020204" pitchFamily="66" charset="0"/>
              </a:rPr>
              <a:t>    –</a:t>
            </a:r>
            <a:r>
              <a:rPr lang="en-GB" sz="3800" dirty="0">
                <a:solidFill>
                  <a:srgbClr val="002060"/>
                </a:solidFill>
                <a:latin typeface="Comic Sans MS" panose="030F0702030302020204" pitchFamily="66" charset="0"/>
              </a:rPr>
              <a:t>Summarise main ideas from a text </a:t>
            </a:r>
          </a:p>
          <a:p>
            <a:pPr marL="0" indent="0">
              <a:buNone/>
            </a:pPr>
            <a:r>
              <a:rPr lang="en-GB" sz="3800" dirty="0" smtClean="0">
                <a:solidFill>
                  <a:srgbClr val="002060"/>
                </a:solidFill>
                <a:latin typeface="Comic Sans MS" panose="030F0702030302020204" pitchFamily="66" charset="0"/>
              </a:rPr>
              <a:t>    –</a:t>
            </a:r>
            <a:r>
              <a:rPr lang="en-GB" sz="3800" dirty="0">
                <a:solidFill>
                  <a:srgbClr val="002060"/>
                </a:solidFill>
                <a:latin typeface="Comic Sans MS" panose="030F0702030302020204" pitchFamily="66" charset="0"/>
              </a:rPr>
              <a:t>Predict what might happen </a:t>
            </a:r>
          </a:p>
          <a:p>
            <a:pPr marL="0" indent="0">
              <a:buNone/>
            </a:pPr>
            <a:r>
              <a:rPr lang="en-GB" sz="3800" dirty="0" smtClean="0">
                <a:solidFill>
                  <a:srgbClr val="002060"/>
                </a:solidFill>
                <a:latin typeface="Comic Sans MS" panose="030F0702030302020204" pitchFamily="66" charset="0"/>
              </a:rPr>
              <a:t>    –</a:t>
            </a:r>
            <a:r>
              <a:rPr lang="en-GB" sz="3800" dirty="0">
                <a:solidFill>
                  <a:srgbClr val="002060"/>
                </a:solidFill>
                <a:latin typeface="Comic Sans MS" panose="030F0702030302020204" pitchFamily="66" charset="0"/>
              </a:rPr>
              <a:t>Understand how content is related and </a:t>
            </a:r>
            <a:endParaRPr lang="en-GB" sz="3800" dirty="0" smtClean="0">
              <a:solidFill>
                <a:srgbClr val="002060"/>
              </a:solidFill>
              <a:latin typeface="Comic Sans MS" panose="030F0702030302020204" pitchFamily="66" charset="0"/>
            </a:endParaRPr>
          </a:p>
          <a:p>
            <a:pPr marL="0" indent="0">
              <a:buNone/>
            </a:pPr>
            <a:r>
              <a:rPr lang="en-GB" sz="3800" dirty="0">
                <a:solidFill>
                  <a:srgbClr val="002060"/>
                </a:solidFill>
                <a:latin typeface="Comic Sans MS" panose="030F0702030302020204" pitchFamily="66" charset="0"/>
              </a:rPr>
              <a:t> </a:t>
            </a:r>
            <a:r>
              <a:rPr lang="en-GB" sz="3800" dirty="0" smtClean="0">
                <a:solidFill>
                  <a:srgbClr val="002060"/>
                </a:solidFill>
                <a:latin typeface="Comic Sans MS" panose="030F0702030302020204" pitchFamily="66" charset="0"/>
              </a:rPr>
              <a:t>     contributes to </a:t>
            </a:r>
            <a:r>
              <a:rPr lang="en-GB" sz="3800" dirty="0">
                <a:solidFill>
                  <a:srgbClr val="002060"/>
                </a:solidFill>
                <a:latin typeface="Comic Sans MS" panose="030F0702030302020204" pitchFamily="66" charset="0"/>
              </a:rPr>
              <a:t>meaning </a:t>
            </a:r>
          </a:p>
          <a:p>
            <a:pPr marL="0" indent="0">
              <a:buNone/>
            </a:pPr>
            <a:r>
              <a:rPr lang="en-GB" sz="3800" dirty="0" smtClean="0">
                <a:solidFill>
                  <a:srgbClr val="002060"/>
                </a:solidFill>
                <a:latin typeface="Comic Sans MS" panose="030F0702030302020204" pitchFamily="66" charset="0"/>
              </a:rPr>
              <a:t>   –</a:t>
            </a:r>
            <a:r>
              <a:rPr lang="en-GB" sz="3800" dirty="0">
                <a:solidFill>
                  <a:srgbClr val="002060"/>
                </a:solidFill>
                <a:latin typeface="Comic Sans MS" panose="030F0702030302020204" pitchFamily="66" charset="0"/>
              </a:rPr>
              <a:t>Understand how meaning is enhanced through </a:t>
            </a:r>
            <a:endParaRPr lang="en-GB" sz="3800" dirty="0" smtClean="0">
              <a:solidFill>
                <a:srgbClr val="002060"/>
              </a:solidFill>
              <a:latin typeface="Comic Sans MS" panose="030F0702030302020204" pitchFamily="66" charset="0"/>
            </a:endParaRPr>
          </a:p>
          <a:p>
            <a:pPr marL="0" indent="0">
              <a:buNone/>
            </a:pPr>
            <a:r>
              <a:rPr lang="en-GB" sz="3800" dirty="0">
                <a:solidFill>
                  <a:srgbClr val="002060"/>
                </a:solidFill>
                <a:latin typeface="Comic Sans MS" panose="030F0702030302020204" pitchFamily="66" charset="0"/>
              </a:rPr>
              <a:t> </a:t>
            </a:r>
            <a:r>
              <a:rPr lang="en-GB" sz="3800" dirty="0" smtClean="0">
                <a:solidFill>
                  <a:srgbClr val="002060"/>
                </a:solidFill>
                <a:latin typeface="Comic Sans MS" panose="030F0702030302020204" pitchFamily="66" charset="0"/>
              </a:rPr>
              <a:t>     language </a:t>
            </a:r>
            <a:endParaRPr lang="en-GB" sz="3800" dirty="0">
              <a:solidFill>
                <a:srgbClr val="002060"/>
              </a:solidFill>
              <a:latin typeface="Comic Sans MS" panose="030F0702030302020204" pitchFamily="66" charset="0"/>
            </a:endParaRPr>
          </a:p>
          <a:p>
            <a:pPr marL="0" indent="0">
              <a:buNone/>
            </a:pPr>
            <a:endParaRPr lang="en-GB" dirty="0"/>
          </a:p>
        </p:txBody>
      </p:sp>
    </p:spTree>
    <p:extLst>
      <p:ext uri="{BB962C8B-B14F-4D97-AF65-F5344CB8AC3E}">
        <p14:creationId xmlns:p14="http://schemas.microsoft.com/office/powerpoint/2010/main" val="150469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dirty="0">
                <a:latin typeface="Comic Sans MS" panose="030F0702030302020204" pitchFamily="66" charset="0"/>
              </a:rPr>
              <a:t/>
            </a:r>
            <a:br>
              <a:rPr lang="en-GB" dirty="0">
                <a:latin typeface="Comic Sans MS" panose="030F0702030302020204" pitchFamily="66" charset="0"/>
              </a:rPr>
            </a:br>
            <a:r>
              <a:rPr lang="en-GB" dirty="0">
                <a:solidFill>
                  <a:srgbClr val="002060"/>
                </a:solidFill>
                <a:latin typeface="Comic Sans MS" panose="030F0702030302020204" pitchFamily="66" charset="0"/>
              </a:rPr>
              <a:t>English Reading Test </a:t>
            </a:r>
          </a:p>
        </p:txBody>
      </p:sp>
      <p:sp>
        <p:nvSpPr>
          <p:cNvPr id="3" name="Content Placeholder 2"/>
          <p:cNvSpPr>
            <a:spLocks noGrp="1"/>
          </p:cNvSpPr>
          <p:nvPr>
            <p:ph idx="1"/>
          </p:nvPr>
        </p:nvSpPr>
        <p:spPr>
          <a:xfrm>
            <a:off x="323528" y="1556792"/>
            <a:ext cx="8579296" cy="4525963"/>
          </a:xfrm>
        </p:spPr>
        <p:txBody>
          <a:bodyPr>
            <a:normAutofit fontScale="77500" lnSpcReduction="20000"/>
          </a:bodyPr>
          <a:lstStyle/>
          <a:p>
            <a:pPr marL="0" indent="0">
              <a:buNone/>
            </a:pPr>
            <a:r>
              <a:rPr lang="en-GB" dirty="0" smtClean="0">
                <a:solidFill>
                  <a:srgbClr val="002060"/>
                </a:solidFill>
                <a:latin typeface="Comic Sans MS" panose="030F0702030302020204" pitchFamily="66" charset="0"/>
              </a:rPr>
              <a:t>•</a:t>
            </a:r>
            <a:r>
              <a:rPr lang="en-GB" dirty="0">
                <a:solidFill>
                  <a:srgbClr val="002060"/>
                </a:solidFill>
                <a:latin typeface="Comic Sans MS" panose="030F0702030302020204" pitchFamily="66" charset="0"/>
              </a:rPr>
              <a:t>Unfamiliar question types: </a:t>
            </a:r>
          </a:p>
          <a:p>
            <a:pPr marL="0" indent="0">
              <a:buNone/>
            </a:pPr>
            <a:r>
              <a:rPr lang="en-GB" dirty="0" smtClean="0">
                <a:solidFill>
                  <a:srgbClr val="002060"/>
                </a:solidFill>
                <a:latin typeface="Comic Sans MS" panose="030F0702030302020204" pitchFamily="66" charset="0"/>
              </a:rPr>
              <a:t>     1.  Predict </a:t>
            </a:r>
            <a:r>
              <a:rPr lang="en-GB" dirty="0">
                <a:solidFill>
                  <a:srgbClr val="002060"/>
                </a:solidFill>
                <a:latin typeface="Comic Sans MS" panose="030F0702030302020204" pitchFamily="66" charset="0"/>
              </a:rPr>
              <a:t>what might happen from details stated and implied e.g. Based on what you have read, what does the last paragraph suggest might happen next? Use evidence from this paragraph to support your prediction. </a:t>
            </a:r>
            <a:endParaRPr lang="en-GB" dirty="0" smtClean="0">
              <a:solidFill>
                <a:srgbClr val="002060"/>
              </a:solidFill>
              <a:latin typeface="Comic Sans MS" panose="030F0702030302020204" pitchFamily="66" charset="0"/>
            </a:endParaRPr>
          </a:p>
          <a:p>
            <a:pPr marL="0" indent="0">
              <a:buNone/>
            </a:pPr>
            <a:endParaRPr lang="en-GB" dirty="0">
              <a:solidFill>
                <a:srgbClr val="002060"/>
              </a:solidFill>
              <a:latin typeface="Comic Sans MS" panose="030F0702030302020204" pitchFamily="66" charset="0"/>
            </a:endParaRPr>
          </a:p>
          <a:p>
            <a:pPr marL="0" indent="0">
              <a:buNone/>
            </a:pPr>
            <a:r>
              <a:rPr lang="en-GB" dirty="0" smtClean="0">
                <a:solidFill>
                  <a:srgbClr val="002060"/>
                </a:solidFill>
                <a:latin typeface="Comic Sans MS" panose="030F0702030302020204" pitchFamily="66" charset="0"/>
              </a:rPr>
              <a:t>     2.  Explaining and understanding vocabulary in context.</a:t>
            </a:r>
          </a:p>
          <a:p>
            <a:pPr marL="0" indent="0">
              <a:buNone/>
            </a:pPr>
            <a:r>
              <a:rPr lang="en-GB" dirty="0" smtClean="0">
                <a:solidFill>
                  <a:srgbClr val="002060"/>
                </a:solidFill>
                <a:latin typeface="Comic Sans MS" panose="030F0702030302020204" pitchFamily="66" charset="0"/>
              </a:rPr>
              <a:t> </a:t>
            </a:r>
          </a:p>
          <a:p>
            <a:pPr marL="0" indent="0">
              <a:buNone/>
            </a:pPr>
            <a:r>
              <a:rPr lang="en-GB" dirty="0" smtClean="0">
                <a:solidFill>
                  <a:srgbClr val="002060"/>
                </a:solidFill>
                <a:latin typeface="Comic Sans MS" panose="030F0702030302020204" pitchFamily="66" charset="0"/>
              </a:rPr>
              <a:t>     3.  Make </a:t>
            </a:r>
            <a:r>
              <a:rPr lang="en-GB" dirty="0">
                <a:solidFill>
                  <a:srgbClr val="002060"/>
                </a:solidFill>
                <a:latin typeface="Comic Sans MS" panose="030F0702030302020204" pitchFamily="66" charset="0"/>
              </a:rPr>
              <a:t>comparisons within </a:t>
            </a:r>
            <a:r>
              <a:rPr lang="en-GB" dirty="0" smtClean="0">
                <a:solidFill>
                  <a:srgbClr val="002060"/>
                </a:solidFill>
                <a:latin typeface="Comic Sans MS" panose="030F0702030302020204" pitchFamily="66" charset="0"/>
              </a:rPr>
              <a:t>texts</a:t>
            </a:r>
          </a:p>
          <a:p>
            <a:pPr marL="0" indent="0">
              <a:buNone/>
            </a:pPr>
            <a:r>
              <a:rPr lang="en-GB" dirty="0">
                <a:solidFill>
                  <a:srgbClr val="002060"/>
                </a:solidFill>
                <a:latin typeface="Comic Sans MS" panose="030F0702030302020204" pitchFamily="66" charset="0"/>
              </a:rPr>
              <a:t> </a:t>
            </a:r>
            <a:r>
              <a:rPr lang="en-GB" dirty="0" smtClean="0">
                <a:solidFill>
                  <a:srgbClr val="002060"/>
                </a:solidFill>
                <a:latin typeface="Comic Sans MS" panose="030F0702030302020204" pitchFamily="66" charset="0"/>
              </a:rPr>
              <a:t>   </a:t>
            </a:r>
            <a:r>
              <a:rPr lang="en-GB" dirty="0">
                <a:solidFill>
                  <a:srgbClr val="002060"/>
                </a:solidFill>
                <a:latin typeface="Comic Sans MS" panose="030F0702030302020204" pitchFamily="66" charset="0"/>
              </a:rPr>
              <a:t>e.g. How does &lt;character’s name&gt; mood change? </a:t>
            </a:r>
          </a:p>
          <a:p>
            <a:pPr marL="0" indent="0">
              <a:buNone/>
            </a:pPr>
            <a:endParaRPr lang="en-GB" dirty="0"/>
          </a:p>
        </p:txBody>
      </p:sp>
    </p:spTree>
    <p:extLst>
      <p:ext uri="{BB962C8B-B14F-4D97-AF65-F5344CB8AC3E}">
        <p14:creationId xmlns:p14="http://schemas.microsoft.com/office/powerpoint/2010/main" val="21289144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solidFill>
                  <a:srgbClr val="002060"/>
                </a:solidFill>
                <a:latin typeface="Comic Sans MS" panose="030F0702030302020204" pitchFamily="66" charset="0"/>
              </a:rPr>
              <a:t>English </a:t>
            </a:r>
            <a:r>
              <a:rPr lang="en-GB" dirty="0" smtClean="0">
                <a:solidFill>
                  <a:srgbClr val="002060"/>
                </a:solidFill>
                <a:latin typeface="Comic Sans MS" panose="030F0702030302020204" pitchFamily="66" charset="0"/>
              </a:rPr>
              <a:t>GPS </a:t>
            </a:r>
            <a:br>
              <a:rPr lang="en-GB" dirty="0" smtClean="0">
                <a:solidFill>
                  <a:srgbClr val="002060"/>
                </a:solidFill>
                <a:latin typeface="Comic Sans MS" panose="030F0702030302020204" pitchFamily="66" charset="0"/>
              </a:rPr>
            </a:br>
            <a:r>
              <a:rPr lang="en-GB" sz="3100" dirty="0" smtClean="0">
                <a:solidFill>
                  <a:srgbClr val="002060"/>
                </a:solidFill>
                <a:latin typeface="Comic Sans MS" panose="030F0702030302020204" pitchFamily="66" charset="0"/>
              </a:rPr>
              <a:t>(Grammar, Punctuation and Spelling) </a:t>
            </a:r>
            <a:r>
              <a:rPr lang="en-GB" dirty="0">
                <a:solidFill>
                  <a:srgbClr val="002060"/>
                </a:solidFill>
                <a:latin typeface="Comic Sans MS" panose="030F0702030302020204" pitchFamily="66" charset="0"/>
              </a:rPr>
              <a:t>Test </a:t>
            </a:r>
          </a:p>
        </p:txBody>
      </p:sp>
      <p:sp>
        <p:nvSpPr>
          <p:cNvPr id="3" name="Content Placeholder 2"/>
          <p:cNvSpPr>
            <a:spLocks noGrp="1"/>
          </p:cNvSpPr>
          <p:nvPr>
            <p:ph idx="1"/>
          </p:nvPr>
        </p:nvSpPr>
        <p:spPr>
          <a:xfrm>
            <a:off x="430669" y="1772816"/>
            <a:ext cx="8229600" cy="5184576"/>
          </a:xfrm>
        </p:spPr>
        <p:txBody>
          <a:bodyPr>
            <a:normAutofit fontScale="55000" lnSpcReduction="20000"/>
          </a:bodyPr>
          <a:lstStyle/>
          <a:p>
            <a:pPr marL="0" indent="0">
              <a:buNone/>
            </a:pPr>
            <a:endParaRPr lang="en-GB" sz="3600" dirty="0">
              <a:latin typeface="Segoe Print" panose="02000600000000000000" pitchFamily="2" charset="0"/>
            </a:endParaRPr>
          </a:p>
          <a:p>
            <a:pPr marL="0" indent="0">
              <a:buNone/>
            </a:pPr>
            <a:r>
              <a:rPr lang="en-GB" sz="3600" dirty="0" smtClean="0">
                <a:solidFill>
                  <a:srgbClr val="002060"/>
                </a:solidFill>
                <a:latin typeface="Comic Sans MS" panose="030F0702030302020204" pitchFamily="66" charset="0"/>
              </a:rPr>
              <a:t>•   The </a:t>
            </a:r>
            <a:r>
              <a:rPr lang="en-GB" sz="3600" dirty="0">
                <a:solidFill>
                  <a:srgbClr val="002060"/>
                </a:solidFill>
                <a:latin typeface="Comic Sans MS" panose="030F0702030302020204" pitchFamily="66" charset="0"/>
              </a:rPr>
              <a:t>test: </a:t>
            </a:r>
          </a:p>
          <a:p>
            <a:pPr marL="0" indent="0">
              <a:buNone/>
            </a:pPr>
            <a:r>
              <a:rPr lang="en-GB" sz="3600" dirty="0" smtClean="0">
                <a:solidFill>
                  <a:srgbClr val="002060"/>
                </a:solidFill>
                <a:latin typeface="Comic Sans MS" panose="030F0702030302020204" pitchFamily="66" charset="0"/>
              </a:rPr>
              <a:t>     –</a:t>
            </a:r>
            <a:r>
              <a:rPr lang="en-GB" sz="3600" dirty="0">
                <a:solidFill>
                  <a:srgbClr val="002060"/>
                </a:solidFill>
                <a:latin typeface="Comic Sans MS" panose="030F0702030302020204" pitchFamily="66" charset="0"/>
              </a:rPr>
              <a:t>Paper 1 (Grammar and punctuation) Short answer questions. 50 marks in 45 minutes</a:t>
            </a:r>
            <a:r>
              <a:rPr lang="en-GB" sz="3600" dirty="0" smtClean="0">
                <a:solidFill>
                  <a:srgbClr val="002060"/>
                </a:solidFill>
                <a:latin typeface="Comic Sans MS" panose="030F0702030302020204" pitchFamily="66" charset="0"/>
              </a:rPr>
              <a:t>.</a:t>
            </a:r>
          </a:p>
          <a:p>
            <a:pPr marL="0" indent="0">
              <a:buNone/>
            </a:pPr>
            <a:r>
              <a:rPr lang="en-GB" sz="3600" dirty="0" smtClean="0">
                <a:solidFill>
                  <a:srgbClr val="002060"/>
                </a:solidFill>
                <a:latin typeface="Comic Sans MS" panose="030F0702030302020204" pitchFamily="66" charset="0"/>
              </a:rPr>
              <a:t> </a:t>
            </a:r>
            <a:endParaRPr lang="en-GB" sz="3600" dirty="0">
              <a:solidFill>
                <a:srgbClr val="002060"/>
              </a:solidFill>
              <a:latin typeface="Comic Sans MS" panose="030F0702030302020204" pitchFamily="66" charset="0"/>
            </a:endParaRPr>
          </a:p>
          <a:p>
            <a:pPr marL="0" indent="0">
              <a:buNone/>
            </a:pPr>
            <a:r>
              <a:rPr lang="en-GB" sz="3600" dirty="0" smtClean="0">
                <a:solidFill>
                  <a:srgbClr val="002060"/>
                </a:solidFill>
                <a:latin typeface="Comic Sans MS" panose="030F0702030302020204" pitchFamily="66" charset="0"/>
              </a:rPr>
              <a:t>     –</a:t>
            </a:r>
            <a:r>
              <a:rPr lang="en-GB" sz="3600" dirty="0">
                <a:solidFill>
                  <a:srgbClr val="002060"/>
                </a:solidFill>
                <a:latin typeface="Comic Sans MS" panose="030F0702030302020204" pitchFamily="66" charset="0"/>
              </a:rPr>
              <a:t>Paper 2 (Spelling test) 20 target words in contextualised sentences. 20 marks in approx. 15 minutes</a:t>
            </a:r>
            <a:r>
              <a:rPr lang="en-GB" sz="3600" dirty="0" smtClean="0">
                <a:solidFill>
                  <a:srgbClr val="002060"/>
                </a:solidFill>
                <a:latin typeface="Comic Sans MS" panose="030F0702030302020204" pitchFamily="66" charset="0"/>
              </a:rPr>
              <a:t>.</a:t>
            </a:r>
          </a:p>
          <a:p>
            <a:pPr marL="0" indent="0">
              <a:buNone/>
            </a:pPr>
            <a:r>
              <a:rPr lang="en-GB" sz="3600" dirty="0" smtClean="0">
                <a:solidFill>
                  <a:srgbClr val="002060"/>
                </a:solidFill>
                <a:latin typeface="Comic Sans MS" panose="030F0702030302020204" pitchFamily="66" charset="0"/>
              </a:rPr>
              <a:t> </a:t>
            </a:r>
            <a:endParaRPr lang="en-GB" sz="3600" dirty="0">
              <a:solidFill>
                <a:srgbClr val="002060"/>
              </a:solidFill>
              <a:latin typeface="Comic Sans MS" panose="030F0702030302020204" pitchFamily="66" charset="0"/>
            </a:endParaRPr>
          </a:p>
          <a:p>
            <a:pPr marL="0" indent="0">
              <a:buNone/>
            </a:pPr>
            <a:r>
              <a:rPr lang="en-GB" sz="3600" dirty="0" smtClean="0">
                <a:solidFill>
                  <a:srgbClr val="002060"/>
                </a:solidFill>
                <a:latin typeface="Comic Sans MS" panose="030F0702030302020204" pitchFamily="66" charset="0"/>
              </a:rPr>
              <a:t>     –</a:t>
            </a:r>
            <a:r>
              <a:rPr lang="en-GB" sz="3600" dirty="0">
                <a:solidFill>
                  <a:srgbClr val="002060"/>
                </a:solidFill>
                <a:latin typeface="Comic Sans MS" panose="030F0702030302020204" pitchFamily="66" charset="0"/>
              </a:rPr>
              <a:t>More challenging questions / words towards the end of the papers </a:t>
            </a:r>
            <a:endParaRPr lang="en-GB" sz="3600" dirty="0" smtClean="0">
              <a:solidFill>
                <a:srgbClr val="002060"/>
              </a:solidFill>
              <a:latin typeface="Comic Sans MS" panose="030F0702030302020204" pitchFamily="66" charset="0"/>
            </a:endParaRPr>
          </a:p>
          <a:p>
            <a:pPr marL="0" indent="0">
              <a:buNone/>
            </a:pPr>
            <a:endParaRPr lang="en-GB" sz="3600" dirty="0">
              <a:solidFill>
                <a:srgbClr val="002060"/>
              </a:solidFill>
              <a:latin typeface="Comic Sans MS" panose="030F0702030302020204" pitchFamily="66" charset="0"/>
            </a:endParaRPr>
          </a:p>
          <a:p>
            <a:pPr marL="0" indent="0">
              <a:buNone/>
            </a:pPr>
            <a:r>
              <a:rPr lang="en-GB" sz="3600" dirty="0" smtClean="0">
                <a:solidFill>
                  <a:srgbClr val="002060"/>
                </a:solidFill>
                <a:latin typeface="Comic Sans MS" panose="030F0702030302020204" pitchFamily="66" charset="0"/>
              </a:rPr>
              <a:t>     –</a:t>
            </a:r>
            <a:r>
              <a:rPr lang="en-GB" sz="3600" dirty="0">
                <a:solidFill>
                  <a:srgbClr val="002060"/>
                </a:solidFill>
                <a:latin typeface="Comic Sans MS" panose="030F0702030302020204" pitchFamily="66" charset="0"/>
              </a:rPr>
              <a:t>No Level 6 paper </a:t>
            </a:r>
            <a:endParaRPr lang="en-GB" sz="3600" dirty="0" smtClean="0">
              <a:solidFill>
                <a:srgbClr val="002060"/>
              </a:solidFill>
              <a:latin typeface="Comic Sans MS" panose="030F0702030302020204" pitchFamily="66" charset="0"/>
            </a:endParaRPr>
          </a:p>
          <a:p>
            <a:pPr marL="0" indent="0">
              <a:buNone/>
            </a:pPr>
            <a:endParaRPr lang="en-GB" sz="3600" dirty="0">
              <a:solidFill>
                <a:srgbClr val="002060"/>
              </a:solidFill>
              <a:latin typeface="Comic Sans MS" panose="030F0702030302020204" pitchFamily="66" charset="0"/>
            </a:endParaRPr>
          </a:p>
          <a:p>
            <a:pPr marL="0" indent="0">
              <a:buNone/>
            </a:pPr>
            <a:r>
              <a:rPr lang="en-GB" sz="3600" dirty="0" smtClean="0">
                <a:solidFill>
                  <a:srgbClr val="002060"/>
                </a:solidFill>
                <a:latin typeface="Comic Sans MS" panose="030F0702030302020204" pitchFamily="66" charset="0"/>
              </a:rPr>
              <a:t>•   Marked </a:t>
            </a:r>
            <a:r>
              <a:rPr lang="en-GB" sz="3600" dirty="0">
                <a:solidFill>
                  <a:srgbClr val="002060"/>
                </a:solidFill>
                <a:latin typeface="Comic Sans MS" panose="030F0702030302020204" pitchFamily="66" charset="0"/>
              </a:rPr>
              <a:t>externally </a:t>
            </a:r>
          </a:p>
          <a:p>
            <a:pPr marL="0" indent="0">
              <a:buNone/>
            </a:pPr>
            <a:r>
              <a:rPr lang="en-GB" sz="3600" dirty="0" smtClean="0">
                <a:solidFill>
                  <a:srgbClr val="002060"/>
                </a:solidFill>
                <a:latin typeface="Comic Sans MS" panose="030F0702030302020204" pitchFamily="66" charset="0"/>
              </a:rPr>
              <a:t>•   Raw </a:t>
            </a:r>
            <a:r>
              <a:rPr lang="en-GB" sz="3600" dirty="0">
                <a:solidFill>
                  <a:srgbClr val="002060"/>
                </a:solidFill>
                <a:latin typeface="Comic Sans MS" panose="030F0702030302020204" pitchFamily="66" charset="0"/>
              </a:rPr>
              <a:t>score (out of 70) converted to a scaled score </a:t>
            </a:r>
          </a:p>
          <a:p>
            <a:pPr marL="0" indent="0">
              <a:buNone/>
            </a:pPr>
            <a:r>
              <a:rPr lang="en-GB" sz="3600" dirty="0" smtClean="0">
                <a:solidFill>
                  <a:srgbClr val="002060"/>
                </a:solidFill>
                <a:latin typeface="Comic Sans MS" panose="030F0702030302020204" pitchFamily="66" charset="0"/>
              </a:rPr>
              <a:t>•   Each </a:t>
            </a:r>
            <a:r>
              <a:rPr lang="en-GB" sz="3600" dirty="0">
                <a:solidFill>
                  <a:srgbClr val="002060"/>
                </a:solidFill>
                <a:latin typeface="Comic Sans MS" panose="030F0702030302020204" pitchFamily="66" charset="0"/>
              </a:rPr>
              <a:t>pupil given an overall result indicating if they have met the required </a:t>
            </a:r>
            <a:r>
              <a:rPr lang="en-GB" sz="3600" dirty="0" smtClean="0">
                <a:solidFill>
                  <a:srgbClr val="002060"/>
                </a:solidFill>
                <a:latin typeface="Comic Sans MS" panose="030F0702030302020204" pitchFamily="66" charset="0"/>
              </a:rPr>
              <a:t>standard.</a:t>
            </a:r>
            <a:endParaRPr lang="en-GB" sz="3600" dirty="0">
              <a:solidFill>
                <a:srgbClr val="002060"/>
              </a:solidFill>
              <a:latin typeface="Comic Sans MS" panose="030F0702030302020204" pitchFamily="66" charset="0"/>
            </a:endParaRPr>
          </a:p>
          <a:p>
            <a:pPr marL="0" indent="0">
              <a:buNone/>
            </a:pPr>
            <a:endParaRPr lang="en-GB" dirty="0"/>
          </a:p>
        </p:txBody>
      </p:sp>
    </p:spTree>
    <p:extLst>
      <p:ext uri="{BB962C8B-B14F-4D97-AF65-F5344CB8AC3E}">
        <p14:creationId xmlns:p14="http://schemas.microsoft.com/office/powerpoint/2010/main" val="85322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solidFill>
                  <a:srgbClr val="002060"/>
                </a:solidFill>
                <a:latin typeface="Comic Sans MS" panose="030F0702030302020204" pitchFamily="66" charset="0"/>
              </a:rPr>
              <a:t>English </a:t>
            </a:r>
            <a:r>
              <a:rPr lang="en-GB" sz="4000" dirty="0" err="1">
                <a:solidFill>
                  <a:srgbClr val="002060"/>
                </a:solidFill>
                <a:latin typeface="Comic Sans MS" panose="030F0702030302020204" pitchFamily="66" charset="0"/>
              </a:rPr>
              <a:t>SPaG</a:t>
            </a:r>
            <a:r>
              <a:rPr lang="en-GB" sz="4000" dirty="0">
                <a:solidFill>
                  <a:srgbClr val="002060"/>
                </a:solidFill>
                <a:latin typeface="Comic Sans MS" panose="030F0702030302020204" pitchFamily="66" charset="0"/>
              </a:rPr>
              <a:t> </a:t>
            </a:r>
            <a:r>
              <a:rPr lang="en-GB" dirty="0">
                <a:solidFill>
                  <a:srgbClr val="002060"/>
                </a:solidFill>
                <a:latin typeface="Comic Sans MS" panose="030F0702030302020204" pitchFamily="66" charset="0"/>
              </a:rPr>
              <a:t/>
            </a:r>
            <a:br>
              <a:rPr lang="en-GB" dirty="0">
                <a:solidFill>
                  <a:srgbClr val="002060"/>
                </a:solidFill>
                <a:latin typeface="Comic Sans MS" panose="030F0702030302020204" pitchFamily="66" charset="0"/>
              </a:rPr>
            </a:br>
            <a:r>
              <a:rPr lang="en-GB" sz="2700" dirty="0">
                <a:solidFill>
                  <a:srgbClr val="002060"/>
                </a:solidFill>
                <a:latin typeface="Comic Sans MS" panose="030F0702030302020204" pitchFamily="66" charset="0"/>
              </a:rPr>
              <a:t>(Spelling, Punctuation and Grammar</a:t>
            </a:r>
            <a:r>
              <a:rPr lang="en-GB" sz="2700" dirty="0" smtClean="0">
                <a:solidFill>
                  <a:srgbClr val="002060"/>
                </a:solidFill>
                <a:latin typeface="Comic Sans MS" panose="030F0702030302020204" pitchFamily="66" charset="0"/>
              </a:rPr>
              <a:t>)</a:t>
            </a:r>
            <a:br>
              <a:rPr lang="en-GB" sz="2700" dirty="0" smtClean="0">
                <a:solidFill>
                  <a:srgbClr val="002060"/>
                </a:solidFill>
                <a:latin typeface="Comic Sans MS" panose="030F0702030302020204" pitchFamily="66" charset="0"/>
              </a:rPr>
            </a:br>
            <a:r>
              <a:rPr lang="en-GB" sz="4000" dirty="0" smtClean="0">
                <a:solidFill>
                  <a:srgbClr val="002060"/>
                </a:solidFill>
                <a:latin typeface="Comic Sans MS" panose="030F0702030302020204" pitchFamily="66" charset="0"/>
              </a:rPr>
              <a:t>Test</a:t>
            </a:r>
            <a:r>
              <a:rPr lang="en-GB" sz="2700" dirty="0" smtClean="0">
                <a:solidFill>
                  <a:srgbClr val="002060"/>
                </a:solidFill>
                <a:latin typeface="Comic Sans MS" panose="030F0702030302020204" pitchFamily="66" charset="0"/>
              </a:rPr>
              <a:t>.</a:t>
            </a:r>
            <a:endParaRPr lang="en-GB" sz="2700" dirty="0">
              <a:latin typeface="Comic Sans MS" panose="030F0702030302020204" pitchFamily="66" charset="0"/>
            </a:endParaRPr>
          </a:p>
        </p:txBody>
      </p:sp>
      <p:sp>
        <p:nvSpPr>
          <p:cNvPr id="3" name="Content Placeholder 2"/>
          <p:cNvSpPr>
            <a:spLocks noGrp="1"/>
          </p:cNvSpPr>
          <p:nvPr>
            <p:ph idx="1"/>
          </p:nvPr>
        </p:nvSpPr>
        <p:spPr/>
        <p:txBody>
          <a:bodyPr>
            <a:normAutofit fontScale="70000" lnSpcReduction="20000"/>
          </a:bodyPr>
          <a:lstStyle/>
          <a:p>
            <a:pPr marL="0" indent="0">
              <a:buNone/>
            </a:pPr>
            <a:endParaRPr lang="en-GB" sz="4200" dirty="0">
              <a:latin typeface="Comic Sans MS" panose="030F0702030302020204" pitchFamily="66" charset="0"/>
            </a:endParaRPr>
          </a:p>
          <a:p>
            <a:pPr marL="0" indent="0">
              <a:buNone/>
            </a:pPr>
            <a:r>
              <a:rPr lang="en-GB" sz="4200" dirty="0" smtClean="0">
                <a:latin typeface="Comic Sans MS" panose="030F0702030302020204" pitchFamily="66" charset="0"/>
              </a:rPr>
              <a:t>•  </a:t>
            </a:r>
            <a:r>
              <a:rPr lang="en-GB" sz="4200" dirty="0" smtClean="0">
                <a:solidFill>
                  <a:srgbClr val="FF0000"/>
                </a:solidFill>
                <a:latin typeface="Comic Sans MS" panose="030F0702030302020204" pitchFamily="66" charset="0"/>
              </a:rPr>
              <a:t>What’s </a:t>
            </a:r>
            <a:r>
              <a:rPr lang="en-GB" sz="4200" dirty="0">
                <a:solidFill>
                  <a:srgbClr val="FF0000"/>
                </a:solidFill>
                <a:latin typeface="Comic Sans MS" panose="030F0702030302020204" pitchFamily="66" charset="0"/>
              </a:rPr>
              <a:t>being assessed? </a:t>
            </a:r>
          </a:p>
          <a:p>
            <a:pPr marL="0" indent="0">
              <a:buNone/>
            </a:pPr>
            <a:r>
              <a:rPr lang="en-GB" sz="4200" dirty="0" smtClean="0">
                <a:latin typeface="Comic Sans MS" panose="030F0702030302020204" pitchFamily="66" charset="0"/>
              </a:rPr>
              <a:t>   –</a:t>
            </a:r>
            <a:r>
              <a:rPr lang="en-GB" sz="4200" dirty="0">
                <a:latin typeface="Comic Sans MS" panose="030F0702030302020204" pitchFamily="66" charset="0"/>
              </a:rPr>
              <a:t>Grammatical terms / word classes </a:t>
            </a:r>
          </a:p>
          <a:p>
            <a:pPr marL="0" indent="0">
              <a:buNone/>
            </a:pPr>
            <a:r>
              <a:rPr lang="en-GB" sz="4200" dirty="0" smtClean="0">
                <a:latin typeface="Comic Sans MS" panose="030F0702030302020204" pitchFamily="66" charset="0"/>
              </a:rPr>
              <a:t>   –</a:t>
            </a:r>
            <a:r>
              <a:rPr lang="en-GB" sz="4200" dirty="0">
                <a:latin typeface="Comic Sans MS" panose="030F0702030302020204" pitchFamily="66" charset="0"/>
              </a:rPr>
              <a:t>Function of sentences </a:t>
            </a:r>
          </a:p>
          <a:p>
            <a:pPr marL="0" indent="0">
              <a:buNone/>
            </a:pPr>
            <a:r>
              <a:rPr lang="en-GB" sz="4200" dirty="0" smtClean="0">
                <a:latin typeface="Comic Sans MS" panose="030F0702030302020204" pitchFamily="66" charset="0"/>
              </a:rPr>
              <a:t>   –</a:t>
            </a:r>
            <a:r>
              <a:rPr lang="en-GB" sz="4200" dirty="0">
                <a:latin typeface="Comic Sans MS" panose="030F0702030302020204" pitchFamily="66" charset="0"/>
              </a:rPr>
              <a:t>Combining words, phrases and clauses </a:t>
            </a:r>
          </a:p>
          <a:p>
            <a:pPr marL="0" indent="0">
              <a:buNone/>
            </a:pPr>
            <a:r>
              <a:rPr lang="en-GB" sz="4200" dirty="0" smtClean="0">
                <a:latin typeface="Comic Sans MS" panose="030F0702030302020204" pitchFamily="66" charset="0"/>
              </a:rPr>
              <a:t>   –</a:t>
            </a:r>
            <a:r>
              <a:rPr lang="en-GB" sz="4200" dirty="0">
                <a:latin typeface="Comic Sans MS" panose="030F0702030302020204" pitchFamily="66" charset="0"/>
              </a:rPr>
              <a:t>Verb forms, tense and consistency </a:t>
            </a:r>
          </a:p>
          <a:p>
            <a:pPr marL="0" indent="0">
              <a:buNone/>
            </a:pPr>
            <a:r>
              <a:rPr lang="en-GB" sz="4200" dirty="0" smtClean="0">
                <a:latin typeface="Comic Sans MS" panose="030F0702030302020204" pitchFamily="66" charset="0"/>
              </a:rPr>
              <a:t>   –</a:t>
            </a:r>
            <a:r>
              <a:rPr lang="en-GB" sz="4200" dirty="0">
                <a:latin typeface="Comic Sans MS" panose="030F0702030302020204" pitchFamily="66" charset="0"/>
              </a:rPr>
              <a:t>Punctuation </a:t>
            </a:r>
          </a:p>
          <a:p>
            <a:pPr marL="0" indent="0">
              <a:buNone/>
            </a:pPr>
            <a:r>
              <a:rPr lang="en-GB" sz="4200" dirty="0" smtClean="0">
                <a:latin typeface="Comic Sans MS" panose="030F0702030302020204" pitchFamily="66" charset="0"/>
              </a:rPr>
              <a:t>   –</a:t>
            </a:r>
            <a:r>
              <a:rPr lang="en-GB" sz="4200" dirty="0">
                <a:latin typeface="Comic Sans MS" panose="030F0702030302020204" pitchFamily="66" charset="0"/>
              </a:rPr>
              <a:t>Vocabulary </a:t>
            </a:r>
          </a:p>
          <a:p>
            <a:pPr marL="0" indent="0">
              <a:buNone/>
            </a:pPr>
            <a:r>
              <a:rPr lang="en-GB" sz="4200" dirty="0" smtClean="0">
                <a:latin typeface="Comic Sans MS" panose="030F0702030302020204" pitchFamily="66" charset="0"/>
              </a:rPr>
              <a:t>   –</a:t>
            </a:r>
            <a:r>
              <a:rPr lang="en-GB" sz="4200" dirty="0">
                <a:latin typeface="Comic Sans MS" panose="030F0702030302020204" pitchFamily="66" charset="0"/>
              </a:rPr>
              <a:t>Standard English and formality </a:t>
            </a:r>
          </a:p>
          <a:p>
            <a:pPr marL="0" indent="0">
              <a:buNone/>
            </a:pPr>
            <a:r>
              <a:rPr lang="en-GB" sz="4200" dirty="0" smtClean="0">
                <a:latin typeface="Comic Sans MS" panose="030F0702030302020204" pitchFamily="66" charset="0"/>
              </a:rPr>
              <a:t>   –</a:t>
            </a:r>
            <a:r>
              <a:rPr lang="en-GB" sz="4200" dirty="0">
                <a:latin typeface="Comic Sans MS" panose="030F0702030302020204" pitchFamily="66" charset="0"/>
              </a:rPr>
              <a:t>Make comparisons within a text </a:t>
            </a:r>
          </a:p>
          <a:p>
            <a:pPr marL="0" indent="0">
              <a:buNone/>
            </a:pPr>
            <a:endParaRPr lang="en-GB" dirty="0"/>
          </a:p>
        </p:txBody>
      </p:sp>
    </p:spTree>
    <p:extLst>
      <p:ext uri="{BB962C8B-B14F-4D97-AF65-F5344CB8AC3E}">
        <p14:creationId xmlns:p14="http://schemas.microsoft.com/office/powerpoint/2010/main" val="11628398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7584" y="332656"/>
            <a:ext cx="7416824" cy="5416868"/>
          </a:xfrm>
          <a:prstGeom prst="rect">
            <a:avLst/>
          </a:prstGeom>
        </p:spPr>
        <p:txBody>
          <a:bodyPr wrap="square">
            <a:spAutoFit/>
          </a:bodyPr>
          <a:lstStyle/>
          <a:p>
            <a:endParaRPr lang="en-GB" dirty="0"/>
          </a:p>
          <a:p>
            <a:r>
              <a:rPr lang="en-GB" sz="2800" b="1" dirty="0">
                <a:solidFill>
                  <a:srgbClr val="002060"/>
                </a:solidFill>
                <a:latin typeface="Comic Sans MS" panose="030F0702030302020204" pitchFamily="66" charset="0"/>
              </a:rPr>
              <a:t>Year 6 Key Stage 2 </a:t>
            </a:r>
            <a:r>
              <a:rPr lang="en-GB" sz="2800" b="1" dirty="0" smtClean="0">
                <a:solidFill>
                  <a:srgbClr val="002060"/>
                </a:solidFill>
                <a:latin typeface="Comic Sans MS" panose="030F0702030302020204" pitchFamily="66" charset="0"/>
              </a:rPr>
              <a:t>Tests</a:t>
            </a:r>
          </a:p>
          <a:p>
            <a:r>
              <a:rPr lang="en-GB" sz="2000" b="1" dirty="0" smtClean="0">
                <a:solidFill>
                  <a:srgbClr val="002060"/>
                </a:solidFill>
                <a:latin typeface="Segoe Print" panose="02000600000000000000" pitchFamily="2" charset="0"/>
              </a:rPr>
              <a:t> </a:t>
            </a:r>
            <a:endParaRPr lang="en-GB" sz="2000" dirty="0">
              <a:solidFill>
                <a:srgbClr val="002060"/>
              </a:solidFill>
              <a:latin typeface="Comic Sans MS" panose="030F0702030302020204" pitchFamily="66" charset="0"/>
            </a:endParaRPr>
          </a:p>
          <a:p>
            <a:pPr marL="342900" indent="-342900">
              <a:buFont typeface="Arial" panose="020B0604020202020204" pitchFamily="34" charset="0"/>
              <a:buChar char="•"/>
            </a:pPr>
            <a:r>
              <a:rPr lang="en-GB" sz="2000" dirty="0" smtClean="0">
                <a:solidFill>
                  <a:srgbClr val="002060"/>
                </a:solidFill>
                <a:latin typeface="Comic Sans MS" panose="030F0702030302020204" pitchFamily="66" charset="0"/>
              </a:rPr>
              <a:t>SATs</a:t>
            </a:r>
            <a:r>
              <a:rPr lang="en-GB" sz="2000" dirty="0">
                <a:solidFill>
                  <a:srgbClr val="002060"/>
                </a:solidFill>
                <a:latin typeface="Comic Sans MS" panose="030F0702030302020204" pitchFamily="66" charset="0"/>
              </a:rPr>
              <a:t>, or Standard Assessment Tests, are the name for National Curriculum Tests</a:t>
            </a:r>
            <a:r>
              <a:rPr lang="en-GB" sz="2000" dirty="0" smtClean="0">
                <a:solidFill>
                  <a:srgbClr val="002060"/>
                </a:solidFill>
                <a:latin typeface="Comic Sans MS" panose="030F0702030302020204" pitchFamily="66" charset="0"/>
              </a:rPr>
              <a:t>.</a:t>
            </a:r>
          </a:p>
          <a:p>
            <a:r>
              <a:rPr lang="en-GB" sz="2000" dirty="0" smtClean="0">
                <a:solidFill>
                  <a:srgbClr val="002060"/>
                </a:solidFill>
                <a:latin typeface="Comic Sans MS" panose="030F0702030302020204" pitchFamily="66" charset="0"/>
              </a:rPr>
              <a:t> </a:t>
            </a:r>
            <a:endParaRPr lang="en-GB" sz="2000" dirty="0">
              <a:solidFill>
                <a:srgbClr val="002060"/>
              </a:solidFill>
              <a:latin typeface="Comic Sans MS" panose="030F0702030302020204" pitchFamily="66" charset="0"/>
            </a:endParaRPr>
          </a:p>
          <a:p>
            <a:pPr marL="342900" indent="-342900">
              <a:buFont typeface="Arial" panose="020B0604020202020204" pitchFamily="34" charset="0"/>
              <a:buChar char="•"/>
            </a:pPr>
            <a:r>
              <a:rPr lang="en-GB" sz="2000" dirty="0" smtClean="0">
                <a:solidFill>
                  <a:srgbClr val="002060"/>
                </a:solidFill>
                <a:latin typeface="Comic Sans MS" panose="030F0702030302020204" pitchFamily="66" charset="0"/>
              </a:rPr>
              <a:t>They </a:t>
            </a:r>
            <a:r>
              <a:rPr lang="en-GB" sz="2000" dirty="0">
                <a:solidFill>
                  <a:srgbClr val="002060"/>
                </a:solidFill>
                <a:latin typeface="Comic Sans MS" panose="030F0702030302020204" pitchFamily="66" charset="0"/>
              </a:rPr>
              <a:t>are statutory end of Key Stage tests designed with all pupils working at the standard of the National Curriculum. </a:t>
            </a:r>
            <a:endParaRPr lang="en-GB" sz="2000" dirty="0" smtClean="0">
              <a:solidFill>
                <a:srgbClr val="002060"/>
              </a:solidFill>
              <a:latin typeface="Comic Sans MS" panose="030F0702030302020204" pitchFamily="66" charset="0"/>
            </a:endParaRPr>
          </a:p>
          <a:p>
            <a:endParaRPr lang="en-GB" sz="2000" dirty="0">
              <a:solidFill>
                <a:srgbClr val="002060"/>
              </a:solidFill>
              <a:latin typeface="Comic Sans MS" panose="030F0702030302020204" pitchFamily="66" charset="0"/>
            </a:endParaRPr>
          </a:p>
          <a:p>
            <a:pPr marL="342900" indent="-342900">
              <a:buFont typeface="Arial" panose="020B0604020202020204" pitchFamily="34" charset="0"/>
              <a:buChar char="•"/>
            </a:pPr>
            <a:r>
              <a:rPr lang="en-GB" sz="2000" dirty="0" smtClean="0">
                <a:solidFill>
                  <a:srgbClr val="002060"/>
                </a:solidFill>
                <a:latin typeface="Comic Sans MS" panose="030F0702030302020204" pitchFamily="66" charset="0"/>
              </a:rPr>
              <a:t>They </a:t>
            </a:r>
            <a:r>
              <a:rPr lang="en-GB" sz="2000" dirty="0">
                <a:solidFill>
                  <a:srgbClr val="002060"/>
                </a:solidFill>
                <a:latin typeface="Comic Sans MS" panose="030F0702030302020204" pitchFamily="66" charset="0"/>
              </a:rPr>
              <a:t>are taken in Maths, Reading and </a:t>
            </a:r>
            <a:r>
              <a:rPr lang="en-GB" sz="2000" dirty="0" err="1" smtClean="0">
                <a:solidFill>
                  <a:srgbClr val="002060"/>
                </a:solidFill>
                <a:latin typeface="Comic Sans MS" panose="030F0702030302020204" pitchFamily="66" charset="0"/>
              </a:rPr>
              <a:t>SPaG</a:t>
            </a:r>
            <a:r>
              <a:rPr lang="en-GB" sz="2000" dirty="0" smtClean="0">
                <a:solidFill>
                  <a:srgbClr val="002060"/>
                </a:solidFill>
                <a:latin typeface="Comic Sans MS" panose="030F0702030302020204" pitchFamily="66" charset="0"/>
              </a:rPr>
              <a:t> </a:t>
            </a:r>
          </a:p>
          <a:p>
            <a:r>
              <a:rPr lang="en-GB" sz="2000" dirty="0">
                <a:solidFill>
                  <a:srgbClr val="002060"/>
                </a:solidFill>
                <a:latin typeface="Comic Sans MS" panose="030F0702030302020204" pitchFamily="66" charset="0"/>
              </a:rPr>
              <a:t> </a:t>
            </a:r>
            <a:r>
              <a:rPr lang="en-GB" sz="2000" dirty="0" smtClean="0">
                <a:solidFill>
                  <a:srgbClr val="002060"/>
                </a:solidFill>
                <a:latin typeface="Comic Sans MS" panose="030F0702030302020204" pitchFamily="66" charset="0"/>
              </a:rPr>
              <a:t> (spelling, punctuation and grammar) </a:t>
            </a:r>
          </a:p>
          <a:p>
            <a:endParaRPr lang="en-GB" sz="2000" dirty="0">
              <a:solidFill>
                <a:srgbClr val="002060"/>
              </a:solidFill>
              <a:latin typeface="Comic Sans MS" panose="030F0702030302020204" pitchFamily="66" charset="0"/>
            </a:endParaRPr>
          </a:p>
          <a:p>
            <a:pPr marL="342900" indent="-342900">
              <a:buFont typeface="Arial" panose="020B0604020202020204" pitchFamily="34" charset="0"/>
              <a:buChar char="•"/>
            </a:pPr>
            <a:r>
              <a:rPr lang="en-GB" sz="2000" dirty="0" smtClean="0">
                <a:solidFill>
                  <a:srgbClr val="002060"/>
                </a:solidFill>
                <a:latin typeface="Comic Sans MS" panose="030F0702030302020204" pitchFamily="66" charset="0"/>
              </a:rPr>
              <a:t>Papers </a:t>
            </a:r>
            <a:r>
              <a:rPr lang="en-GB" sz="2000" dirty="0">
                <a:solidFill>
                  <a:srgbClr val="002060"/>
                </a:solidFill>
                <a:latin typeface="Comic Sans MS" panose="030F0702030302020204" pitchFamily="66" charset="0"/>
              </a:rPr>
              <a:t>are sent away for independent marking and returned to the school. The staff check the papers for accuracy of marking and tallying the marks as mistakes have been found in the past. </a:t>
            </a:r>
          </a:p>
        </p:txBody>
      </p:sp>
    </p:spTree>
    <p:extLst>
      <p:ext uri="{BB962C8B-B14F-4D97-AF65-F5344CB8AC3E}">
        <p14:creationId xmlns:p14="http://schemas.microsoft.com/office/powerpoint/2010/main" val="3846884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607305"/>
            <a:ext cx="574357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65052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smtClean="0">
                <a:solidFill>
                  <a:srgbClr val="002060"/>
                </a:solidFill>
                <a:latin typeface="Comic Sans MS" panose="030F0702030302020204" pitchFamily="66" charset="0"/>
              </a:rPr>
              <a:t>English</a:t>
            </a:r>
            <a:r>
              <a:rPr lang="en-GB" sz="2400" dirty="0">
                <a:solidFill>
                  <a:srgbClr val="002060"/>
                </a:solidFill>
                <a:latin typeface="Comic Sans MS" panose="030F0702030302020204" pitchFamily="66" charset="0"/>
              </a:rPr>
              <a:t/>
            </a:r>
            <a:br>
              <a:rPr lang="en-GB" sz="2400" dirty="0">
                <a:solidFill>
                  <a:srgbClr val="002060"/>
                </a:solidFill>
                <a:latin typeface="Comic Sans MS" panose="030F0702030302020204" pitchFamily="66" charset="0"/>
              </a:rPr>
            </a:br>
            <a:r>
              <a:rPr lang="en-GB" sz="3600" dirty="0">
                <a:solidFill>
                  <a:srgbClr val="002060"/>
                </a:solidFill>
                <a:latin typeface="Comic Sans MS" panose="030F0702030302020204" pitchFamily="66" charset="0"/>
              </a:rPr>
              <a:t>Test</a:t>
            </a:r>
            <a:r>
              <a:rPr lang="en-GB" sz="2400" dirty="0">
                <a:solidFill>
                  <a:srgbClr val="002060"/>
                </a:solidFill>
                <a:latin typeface="Comic Sans MS" panose="030F0702030302020204" pitchFamily="66" charset="0"/>
              </a:rPr>
              <a:t>.</a:t>
            </a:r>
            <a:endParaRPr lang="en-GB" dirty="0">
              <a:latin typeface="Comic Sans MS" panose="030F0702030302020204" pitchFamily="66" charset="0"/>
            </a:endParaRPr>
          </a:p>
        </p:txBody>
      </p:sp>
      <p:sp>
        <p:nvSpPr>
          <p:cNvPr id="3" name="Content Placeholder 2"/>
          <p:cNvSpPr>
            <a:spLocks noGrp="1"/>
          </p:cNvSpPr>
          <p:nvPr>
            <p:ph idx="1"/>
          </p:nvPr>
        </p:nvSpPr>
        <p:spPr>
          <a:xfrm>
            <a:off x="457200" y="1600200"/>
            <a:ext cx="3826768" cy="4781128"/>
          </a:xfrm>
        </p:spPr>
        <p:txBody>
          <a:bodyPr>
            <a:normAutofit fontScale="77500" lnSpcReduction="20000"/>
          </a:bodyPr>
          <a:lstStyle/>
          <a:p>
            <a:pPr marL="0" indent="0">
              <a:buNone/>
            </a:pPr>
            <a:r>
              <a:rPr lang="en-GB" sz="3600" b="1" dirty="0" smtClean="0">
                <a:latin typeface="Comic Sans MS" panose="030F0702030302020204" pitchFamily="66" charset="0"/>
              </a:rPr>
              <a:t>New </a:t>
            </a:r>
            <a:r>
              <a:rPr lang="en-GB" sz="3600" b="1" dirty="0">
                <a:latin typeface="Comic Sans MS" panose="030F0702030302020204" pitchFamily="66" charset="0"/>
              </a:rPr>
              <a:t>or previously untested areas: </a:t>
            </a:r>
            <a:endParaRPr lang="en-GB" sz="3600" dirty="0">
              <a:latin typeface="Comic Sans MS" panose="030F0702030302020204" pitchFamily="66" charset="0"/>
            </a:endParaRPr>
          </a:p>
          <a:p>
            <a:pPr marL="0" indent="0">
              <a:buNone/>
            </a:pPr>
            <a:r>
              <a:rPr lang="en-GB" sz="3600" dirty="0" smtClean="0">
                <a:latin typeface="Comic Sans MS" panose="030F0702030302020204" pitchFamily="66" charset="0"/>
              </a:rPr>
              <a:t>•  Adverbials </a:t>
            </a:r>
            <a:endParaRPr lang="en-GB" sz="3600" dirty="0">
              <a:latin typeface="Comic Sans MS" panose="030F0702030302020204" pitchFamily="66" charset="0"/>
            </a:endParaRPr>
          </a:p>
          <a:p>
            <a:pPr marL="0" indent="0">
              <a:buNone/>
            </a:pPr>
            <a:r>
              <a:rPr lang="en-GB" sz="3600" dirty="0" smtClean="0">
                <a:latin typeface="Comic Sans MS" panose="030F0702030302020204" pitchFamily="66" charset="0"/>
              </a:rPr>
              <a:t>•  Determiners </a:t>
            </a:r>
            <a:endParaRPr lang="en-GB" sz="3600" dirty="0">
              <a:latin typeface="Comic Sans MS" panose="030F0702030302020204" pitchFamily="66" charset="0"/>
            </a:endParaRPr>
          </a:p>
          <a:p>
            <a:pPr marL="0" indent="0">
              <a:buNone/>
            </a:pPr>
            <a:r>
              <a:rPr lang="en-GB" sz="3600" dirty="0" smtClean="0">
                <a:latin typeface="Comic Sans MS" panose="030F0702030302020204" pitchFamily="66" charset="0"/>
              </a:rPr>
              <a:t>•  Subject </a:t>
            </a:r>
            <a:r>
              <a:rPr lang="en-GB" sz="3600" dirty="0">
                <a:latin typeface="Comic Sans MS" panose="030F0702030302020204" pitchFamily="66" charset="0"/>
              </a:rPr>
              <a:t>and object </a:t>
            </a:r>
          </a:p>
          <a:p>
            <a:pPr marL="0" indent="0">
              <a:buNone/>
            </a:pPr>
            <a:r>
              <a:rPr lang="en-GB" sz="3600" dirty="0" smtClean="0">
                <a:latin typeface="Comic Sans MS" panose="030F0702030302020204" pitchFamily="66" charset="0"/>
              </a:rPr>
              <a:t>•  Relative </a:t>
            </a:r>
            <a:r>
              <a:rPr lang="en-GB" sz="3600" dirty="0">
                <a:latin typeface="Comic Sans MS" panose="030F0702030302020204" pitchFamily="66" charset="0"/>
              </a:rPr>
              <a:t>clauses </a:t>
            </a:r>
          </a:p>
          <a:p>
            <a:pPr marL="0" indent="0">
              <a:buNone/>
            </a:pPr>
            <a:r>
              <a:rPr lang="en-GB" sz="3600" dirty="0" smtClean="0">
                <a:latin typeface="Comic Sans MS" panose="030F0702030302020204" pitchFamily="66" charset="0"/>
              </a:rPr>
              <a:t>•  Noun </a:t>
            </a:r>
            <a:r>
              <a:rPr lang="en-GB" sz="3600" dirty="0">
                <a:latin typeface="Comic Sans MS" panose="030F0702030302020204" pitchFamily="66" charset="0"/>
              </a:rPr>
              <a:t>phrases </a:t>
            </a:r>
          </a:p>
          <a:p>
            <a:pPr marL="0" indent="0">
              <a:buNone/>
            </a:pPr>
            <a:r>
              <a:rPr lang="en-GB" sz="3600" dirty="0" smtClean="0">
                <a:latin typeface="Comic Sans MS" panose="030F0702030302020204" pitchFamily="66" charset="0"/>
              </a:rPr>
              <a:t>•  Modal </a:t>
            </a:r>
            <a:r>
              <a:rPr lang="en-GB" sz="3600" dirty="0">
                <a:latin typeface="Comic Sans MS" panose="030F0702030302020204" pitchFamily="66" charset="0"/>
              </a:rPr>
              <a:t>verbs </a:t>
            </a:r>
          </a:p>
          <a:p>
            <a:pPr marL="0" indent="0">
              <a:buNone/>
            </a:pPr>
            <a:r>
              <a:rPr lang="en-GB" sz="3600" dirty="0" smtClean="0">
                <a:latin typeface="Comic Sans MS" panose="030F0702030302020204" pitchFamily="66" charset="0"/>
              </a:rPr>
              <a:t>•  Present </a:t>
            </a:r>
            <a:r>
              <a:rPr lang="en-GB" sz="3600" dirty="0">
                <a:latin typeface="Comic Sans MS" panose="030F0702030302020204" pitchFamily="66" charset="0"/>
              </a:rPr>
              <a:t>and </a:t>
            </a:r>
            <a:r>
              <a:rPr lang="en-GB" sz="3600" dirty="0" smtClean="0">
                <a:latin typeface="Comic Sans MS" panose="030F0702030302020204" pitchFamily="66" charset="0"/>
              </a:rPr>
              <a:t>past</a:t>
            </a:r>
          </a:p>
          <a:p>
            <a:pPr marL="0" indent="0">
              <a:buNone/>
            </a:pPr>
            <a:r>
              <a:rPr lang="en-GB" sz="3600" dirty="0">
                <a:latin typeface="Comic Sans MS" panose="030F0702030302020204" pitchFamily="66" charset="0"/>
              </a:rPr>
              <a:t> </a:t>
            </a:r>
            <a:r>
              <a:rPr lang="en-GB" sz="3600" dirty="0" smtClean="0">
                <a:latin typeface="Comic Sans MS" panose="030F0702030302020204" pitchFamily="66" charset="0"/>
              </a:rPr>
              <a:t>  </a:t>
            </a:r>
            <a:r>
              <a:rPr lang="en-GB" sz="3600" dirty="0">
                <a:latin typeface="Comic Sans MS" panose="030F0702030302020204" pitchFamily="66" charset="0"/>
              </a:rPr>
              <a:t>progressive tenses </a:t>
            </a:r>
          </a:p>
          <a:p>
            <a:pPr marL="0" indent="0">
              <a:buNone/>
            </a:pPr>
            <a:endParaRPr lang="en-GB" dirty="0"/>
          </a:p>
        </p:txBody>
      </p:sp>
      <p:sp>
        <p:nvSpPr>
          <p:cNvPr id="4" name="Content Placeholder 2"/>
          <p:cNvSpPr txBox="1">
            <a:spLocks/>
          </p:cNvSpPr>
          <p:nvPr/>
        </p:nvSpPr>
        <p:spPr>
          <a:xfrm>
            <a:off x="4644008" y="1752599"/>
            <a:ext cx="3826768"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GB" dirty="0" smtClean="0"/>
          </a:p>
          <a:p>
            <a:pPr marL="0" indent="0">
              <a:buFont typeface="Arial" panose="020B0604020202020204" pitchFamily="34" charset="0"/>
              <a:buNone/>
            </a:pPr>
            <a:endParaRPr lang="en-GB" dirty="0"/>
          </a:p>
        </p:txBody>
      </p:sp>
      <p:sp>
        <p:nvSpPr>
          <p:cNvPr id="5" name="Rectangle 4"/>
          <p:cNvSpPr/>
          <p:nvPr/>
        </p:nvSpPr>
        <p:spPr>
          <a:xfrm>
            <a:off x="4644008" y="1760239"/>
            <a:ext cx="3707904" cy="4832092"/>
          </a:xfrm>
          <a:prstGeom prst="rect">
            <a:avLst/>
          </a:prstGeom>
        </p:spPr>
        <p:txBody>
          <a:bodyPr wrap="square">
            <a:spAutoFit/>
          </a:bodyPr>
          <a:lstStyle/>
          <a:p>
            <a:r>
              <a:rPr lang="en-GB" sz="2800" dirty="0" smtClean="0">
                <a:latin typeface="Comic Sans MS" panose="030F0702030302020204" pitchFamily="66" charset="0"/>
              </a:rPr>
              <a:t>•</a:t>
            </a:r>
            <a:r>
              <a:rPr lang="en-GB" sz="2800" dirty="0">
                <a:latin typeface="Comic Sans MS" panose="030F0702030302020204" pitchFamily="66" charset="0"/>
              </a:rPr>
              <a:t>Subjunctive verb forms </a:t>
            </a:r>
          </a:p>
          <a:p>
            <a:r>
              <a:rPr lang="en-GB" sz="2800" dirty="0">
                <a:latin typeface="Comic Sans MS" panose="030F0702030302020204" pitchFamily="66" charset="0"/>
              </a:rPr>
              <a:t>•Passive and active forms </a:t>
            </a:r>
          </a:p>
          <a:p>
            <a:r>
              <a:rPr lang="en-GB" sz="2800" dirty="0">
                <a:latin typeface="Comic Sans MS" panose="030F0702030302020204" pitchFamily="66" charset="0"/>
              </a:rPr>
              <a:t>•Semi-colons </a:t>
            </a:r>
          </a:p>
          <a:p>
            <a:r>
              <a:rPr lang="en-GB" sz="2800" dirty="0">
                <a:latin typeface="Comic Sans MS" panose="030F0702030302020204" pitchFamily="66" charset="0"/>
              </a:rPr>
              <a:t>•Hyphens to avoid ambiguity </a:t>
            </a:r>
          </a:p>
          <a:p>
            <a:r>
              <a:rPr lang="en-GB" sz="2800" dirty="0">
                <a:latin typeface="Comic Sans MS" panose="030F0702030302020204" pitchFamily="66" charset="0"/>
              </a:rPr>
              <a:t>•Possessive and relative pronouns </a:t>
            </a:r>
          </a:p>
          <a:p>
            <a:r>
              <a:rPr lang="en-GB" sz="2800" dirty="0">
                <a:latin typeface="Comic Sans MS" panose="030F0702030302020204" pitchFamily="66" charset="0"/>
              </a:rPr>
              <a:t>•Present and past perfect form </a:t>
            </a:r>
          </a:p>
        </p:txBody>
      </p:sp>
    </p:spTree>
    <p:extLst>
      <p:ext uri="{BB962C8B-B14F-4D97-AF65-F5344CB8AC3E}">
        <p14:creationId xmlns:p14="http://schemas.microsoft.com/office/powerpoint/2010/main" val="5991258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6752"/>
            <a:ext cx="8628255"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973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002060"/>
                </a:solidFill>
                <a:latin typeface="Comic Sans MS" panose="030F0702030302020204" pitchFamily="66" charset="0"/>
              </a:rPr>
              <a:t>Mathematics </a:t>
            </a:r>
            <a:r>
              <a:rPr lang="en-GB" b="1" dirty="0">
                <a:solidFill>
                  <a:srgbClr val="002060"/>
                </a:solidFill>
                <a:latin typeface="Comic Sans MS" panose="030F0702030302020204" pitchFamily="66" charset="0"/>
              </a:rPr>
              <a:t>Test </a:t>
            </a:r>
            <a:endParaRPr lang="en-GB" dirty="0">
              <a:solidFill>
                <a:srgbClr val="002060"/>
              </a:solidFill>
              <a:latin typeface="Comic Sans MS" panose="030F0702030302020204" pitchFamily="66" charset="0"/>
            </a:endParaRPr>
          </a:p>
        </p:txBody>
      </p:sp>
      <p:sp>
        <p:nvSpPr>
          <p:cNvPr id="3" name="Content Placeholder 2"/>
          <p:cNvSpPr>
            <a:spLocks noGrp="1"/>
          </p:cNvSpPr>
          <p:nvPr>
            <p:ph idx="1"/>
          </p:nvPr>
        </p:nvSpPr>
        <p:spPr>
          <a:xfrm>
            <a:off x="457200" y="1600200"/>
            <a:ext cx="8229600" cy="5069160"/>
          </a:xfrm>
        </p:spPr>
        <p:txBody>
          <a:bodyPr>
            <a:normAutofit fontScale="77500" lnSpcReduction="20000"/>
          </a:bodyPr>
          <a:lstStyle/>
          <a:p>
            <a:pPr marL="0" indent="0">
              <a:buNone/>
            </a:pPr>
            <a:r>
              <a:rPr lang="en-GB" sz="3400" dirty="0" smtClean="0">
                <a:solidFill>
                  <a:srgbClr val="FF0000"/>
                </a:solidFill>
                <a:latin typeface="Comic Sans MS" panose="030F0702030302020204" pitchFamily="66" charset="0"/>
              </a:rPr>
              <a:t>The </a:t>
            </a:r>
            <a:r>
              <a:rPr lang="en-GB" sz="3400" dirty="0">
                <a:solidFill>
                  <a:srgbClr val="FF0000"/>
                </a:solidFill>
                <a:latin typeface="Comic Sans MS" panose="030F0702030302020204" pitchFamily="66" charset="0"/>
              </a:rPr>
              <a:t>test: </a:t>
            </a:r>
          </a:p>
          <a:p>
            <a:pPr marL="0" indent="0">
              <a:buNone/>
            </a:pPr>
            <a:r>
              <a:rPr lang="en-GB" sz="3400" dirty="0" smtClean="0">
                <a:latin typeface="Comic Sans MS" panose="030F0702030302020204" pitchFamily="66" charset="0"/>
              </a:rPr>
              <a:t>  –  Paper </a:t>
            </a:r>
            <a:r>
              <a:rPr lang="en-GB" sz="3400" dirty="0">
                <a:latin typeface="Comic Sans MS" panose="030F0702030302020204" pitchFamily="66" charset="0"/>
              </a:rPr>
              <a:t>1 – Arithmetic (40 marks in 30 </a:t>
            </a:r>
            <a:r>
              <a:rPr lang="en-GB" sz="3400" dirty="0" err="1">
                <a:latin typeface="Comic Sans MS" panose="030F0702030302020204" pitchFamily="66" charset="0"/>
              </a:rPr>
              <a:t>mins</a:t>
            </a:r>
            <a:r>
              <a:rPr lang="en-GB" sz="3400" dirty="0">
                <a:latin typeface="Comic Sans MS" panose="030F0702030302020204" pitchFamily="66" charset="0"/>
              </a:rPr>
              <a:t>) </a:t>
            </a:r>
          </a:p>
          <a:p>
            <a:pPr marL="0" indent="0">
              <a:buNone/>
            </a:pPr>
            <a:r>
              <a:rPr lang="en-GB" sz="3400" dirty="0" smtClean="0">
                <a:latin typeface="Comic Sans MS" panose="030F0702030302020204" pitchFamily="66" charset="0"/>
              </a:rPr>
              <a:t>  –  Paper </a:t>
            </a:r>
            <a:r>
              <a:rPr lang="en-GB" sz="3400" dirty="0">
                <a:latin typeface="Comic Sans MS" panose="030F0702030302020204" pitchFamily="66" charset="0"/>
              </a:rPr>
              <a:t>2 – Reasoning (35 marks in 40 </a:t>
            </a:r>
            <a:r>
              <a:rPr lang="en-GB" sz="3400" dirty="0" err="1">
                <a:latin typeface="Comic Sans MS" panose="030F0702030302020204" pitchFamily="66" charset="0"/>
              </a:rPr>
              <a:t>mins</a:t>
            </a:r>
            <a:r>
              <a:rPr lang="en-GB" sz="3400" dirty="0">
                <a:latin typeface="Comic Sans MS" panose="030F0702030302020204" pitchFamily="66" charset="0"/>
              </a:rPr>
              <a:t>) </a:t>
            </a:r>
          </a:p>
          <a:p>
            <a:pPr marL="0" indent="0">
              <a:buNone/>
            </a:pPr>
            <a:r>
              <a:rPr lang="en-GB" sz="3400" dirty="0" smtClean="0">
                <a:latin typeface="Comic Sans MS" panose="030F0702030302020204" pitchFamily="66" charset="0"/>
              </a:rPr>
              <a:t>  –  Paper </a:t>
            </a:r>
            <a:r>
              <a:rPr lang="en-GB" sz="3400" dirty="0">
                <a:latin typeface="Comic Sans MS" panose="030F0702030302020204" pitchFamily="66" charset="0"/>
              </a:rPr>
              <a:t>3 – Reasoning (35 marks in 40 </a:t>
            </a:r>
            <a:r>
              <a:rPr lang="en-GB" sz="3400" dirty="0" err="1">
                <a:latin typeface="Comic Sans MS" panose="030F0702030302020204" pitchFamily="66" charset="0"/>
              </a:rPr>
              <a:t>mins</a:t>
            </a:r>
            <a:r>
              <a:rPr lang="en-GB" sz="3400" dirty="0">
                <a:latin typeface="Comic Sans MS" panose="030F0702030302020204" pitchFamily="66" charset="0"/>
              </a:rPr>
              <a:t>) </a:t>
            </a:r>
          </a:p>
          <a:p>
            <a:pPr marL="0" indent="0">
              <a:buNone/>
            </a:pPr>
            <a:r>
              <a:rPr lang="en-GB" sz="3400" dirty="0" smtClean="0">
                <a:latin typeface="Comic Sans MS" panose="030F0702030302020204" pitchFamily="66" charset="0"/>
              </a:rPr>
              <a:t>  –  More </a:t>
            </a:r>
            <a:r>
              <a:rPr lang="en-GB" sz="3400" dirty="0">
                <a:latin typeface="Comic Sans MS" panose="030F0702030302020204" pitchFamily="66" charset="0"/>
              </a:rPr>
              <a:t>challenging questions towards the end of </a:t>
            </a:r>
            <a:r>
              <a:rPr lang="en-GB" sz="3400" dirty="0" smtClean="0">
                <a:latin typeface="Comic Sans MS" panose="030F0702030302020204" pitchFamily="66" charset="0"/>
              </a:rPr>
              <a:t>the paper </a:t>
            </a:r>
            <a:endParaRPr lang="en-GB" sz="3400" dirty="0">
              <a:latin typeface="Comic Sans MS" panose="030F0702030302020204" pitchFamily="66" charset="0"/>
            </a:endParaRPr>
          </a:p>
          <a:p>
            <a:pPr marL="0" indent="0">
              <a:buNone/>
            </a:pPr>
            <a:r>
              <a:rPr lang="en-GB" sz="3400" dirty="0" smtClean="0">
                <a:latin typeface="Comic Sans MS" panose="030F0702030302020204" pitchFamily="66" charset="0"/>
              </a:rPr>
              <a:t>  –  No </a:t>
            </a:r>
            <a:r>
              <a:rPr lang="en-GB" sz="3400" dirty="0">
                <a:latin typeface="Comic Sans MS" panose="030F0702030302020204" pitchFamily="66" charset="0"/>
              </a:rPr>
              <a:t>Level 6 paper </a:t>
            </a:r>
          </a:p>
          <a:p>
            <a:pPr marL="0" indent="0">
              <a:buNone/>
            </a:pPr>
            <a:r>
              <a:rPr lang="en-GB" sz="3400" dirty="0" smtClean="0">
                <a:latin typeface="Comic Sans MS" panose="030F0702030302020204" pitchFamily="66" charset="0"/>
              </a:rPr>
              <a:t>  •  Marked </a:t>
            </a:r>
            <a:r>
              <a:rPr lang="en-GB" sz="3400" dirty="0">
                <a:latin typeface="Comic Sans MS" panose="030F0702030302020204" pitchFamily="66" charset="0"/>
              </a:rPr>
              <a:t>externally </a:t>
            </a:r>
          </a:p>
          <a:p>
            <a:pPr marL="0" indent="0">
              <a:buNone/>
            </a:pPr>
            <a:r>
              <a:rPr lang="en-GB" sz="3400" dirty="0" smtClean="0">
                <a:latin typeface="Comic Sans MS" panose="030F0702030302020204" pitchFamily="66" charset="0"/>
              </a:rPr>
              <a:t>  •  Raw </a:t>
            </a:r>
            <a:r>
              <a:rPr lang="en-GB" sz="3400" dirty="0">
                <a:latin typeface="Comic Sans MS" panose="030F0702030302020204" pitchFamily="66" charset="0"/>
              </a:rPr>
              <a:t>score (out of 110) converted to a scaled </a:t>
            </a:r>
            <a:endParaRPr lang="en-GB" sz="3400" dirty="0" smtClean="0">
              <a:latin typeface="Comic Sans MS" panose="030F0702030302020204" pitchFamily="66" charset="0"/>
            </a:endParaRPr>
          </a:p>
          <a:p>
            <a:pPr marL="0" indent="0">
              <a:buNone/>
            </a:pPr>
            <a:r>
              <a:rPr lang="en-GB" sz="3400" dirty="0">
                <a:latin typeface="Comic Sans MS" panose="030F0702030302020204" pitchFamily="66" charset="0"/>
              </a:rPr>
              <a:t> </a:t>
            </a:r>
            <a:r>
              <a:rPr lang="en-GB" sz="3400" dirty="0" smtClean="0">
                <a:latin typeface="Comic Sans MS" panose="030F0702030302020204" pitchFamily="66" charset="0"/>
              </a:rPr>
              <a:t>    score </a:t>
            </a:r>
            <a:endParaRPr lang="en-GB" sz="3400" dirty="0">
              <a:latin typeface="Comic Sans MS" panose="030F0702030302020204" pitchFamily="66" charset="0"/>
            </a:endParaRPr>
          </a:p>
          <a:p>
            <a:pPr marL="0" indent="0">
              <a:buNone/>
            </a:pPr>
            <a:r>
              <a:rPr lang="en-GB" sz="3400" dirty="0" smtClean="0">
                <a:latin typeface="Comic Sans MS" panose="030F0702030302020204" pitchFamily="66" charset="0"/>
              </a:rPr>
              <a:t>  •  Each </a:t>
            </a:r>
            <a:r>
              <a:rPr lang="en-GB" sz="3400" dirty="0">
                <a:latin typeface="Comic Sans MS" panose="030F0702030302020204" pitchFamily="66" charset="0"/>
              </a:rPr>
              <a:t>pupil given an overall result indicating </a:t>
            </a:r>
            <a:r>
              <a:rPr lang="en-GB" sz="3400" dirty="0" smtClean="0">
                <a:latin typeface="Comic Sans MS" panose="030F0702030302020204" pitchFamily="66" charset="0"/>
              </a:rPr>
              <a:t>if</a:t>
            </a:r>
          </a:p>
          <a:p>
            <a:pPr marL="0" indent="0">
              <a:buNone/>
            </a:pPr>
            <a:r>
              <a:rPr lang="en-GB" sz="3400" dirty="0">
                <a:latin typeface="Comic Sans MS" panose="030F0702030302020204" pitchFamily="66" charset="0"/>
              </a:rPr>
              <a:t> </a:t>
            </a:r>
            <a:r>
              <a:rPr lang="en-GB" sz="3400" dirty="0" smtClean="0">
                <a:latin typeface="Comic Sans MS" panose="030F0702030302020204" pitchFamily="66" charset="0"/>
              </a:rPr>
              <a:t>    </a:t>
            </a:r>
            <a:r>
              <a:rPr lang="en-GB" sz="3400" dirty="0">
                <a:latin typeface="Comic Sans MS" panose="030F0702030302020204" pitchFamily="66" charset="0"/>
              </a:rPr>
              <a:t>they have met the required standard </a:t>
            </a:r>
            <a:r>
              <a:rPr lang="en-GB" sz="3400" dirty="0" smtClean="0">
                <a:latin typeface="Comic Sans MS" panose="030F0702030302020204" pitchFamily="66" charset="0"/>
              </a:rPr>
              <a:t>.</a:t>
            </a:r>
            <a:endParaRPr lang="en-GB" sz="3400" dirty="0">
              <a:latin typeface="Comic Sans MS" panose="030F0702030302020204" pitchFamily="66" charset="0"/>
            </a:endParaRPr>
          </a:p>
          <a:p>
            <a:pPr marL="0" indent="0">
              <a:buNone/>
            </a:pPr>
            <a:endParaRPr lang="en-GB" dirty="0"/>
          </a:p>
        </p:txBody>
      </p:sp>
    </p:spTree>
    <p:extLst>
      <p:ext uri="{BB962C8B-B14F-4D97-AF65-F5344CB8AC3E}">
        <p14:creationId xmlns:p14="http://schemas.microsoft.com/office/powerpoint/2010/main" val="3287953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latin typeface="Comic Sans MS" panose="030F0702030302020204" pitchFamily="66" charset="0"/>
              </a:rPr>
              <a:t>Mathematics Test </a:t>
            </a:r>
            <a:endParaRPr lang="en-GB" dirty="0">
              <a:solidFill>
                <a:srgbClr val="002060"/>
              </a:solidFill>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solidFill>
                  <a:srgbClr val="002060"/>
                </a:solidFill>
                <a:latin typeface="Comic Sans MS" panose="030F0702030302020204" pitchFamily="66" charset="0"/>
              </a:rPr>
              <a:t>•   </a:t>
            </a:r>
            <a:r>
              <a:rPr lang="en-GB" dirty="0" smtClean="0">
                <a:solidFill>
                  <a:srgbClr val="FF0000"/>
                </a:solidFill>
                <a:latin typeface="Comic Sans MS" panose="030F0702030302020204" pitchFamily="66" charset="0"/>
              </a:rPr>
              <a:t>What’s </a:t>
            </a:r>
            <a:r>
              <a:rPr lang="en-GB" dirty="0">
                <a:solidFill>
                  <a:srgbClr val="FF0000"/>
                </a:solidFill>
                <a:latin typeface="Comic Sans MS" panose="030F0702030302020204" pitchFamily="66" charset="0"/>
              </a:rPr>
              <a:t>being assessed?</a:t>
            </a:r>
          </a:p>
          <a:p>
            <a:pPr marL="0" indent="0">
              <a:buNone/>
            </a:pPr>
            <a:r>
              <a:rPr lang="en-GB" dirty="0" smtClean="0">
                <a:solidFill>
                  <a:srgbClr val="002060"/>
                </a:solidFill>
                <a:latin typeface="Comic Sans MS" panose="030F0702030302020204" pitchFamily="66" charset="0"/>
              </a:rPr>
              <a:t>–  Number </a:t>
            </a:r>
            <a:r>
              <a:rPr lang="en-GB" dirty="0">
                <a:solidFill>
                  <a:srgbClr val="002060"/>
                </a:solidFill>
                <a:latin typeface="Comic Sans MS" panose="030F0702030302020204" pitchFamily="66" charset="0"/>
              </a:rPr>
              <a:t>and place value, approximation and estimation/rounding</a:t>
            </a:r>
          </a:p>
          <a:p>
            <a:pPr marL="0" indent="0">
              <a:buNone/>
            </a:pPr>
            <a:r>
              <a:rPr lang="en-GB" dirty="0" smtClean="0">
                <a:solidFill>
                  <a:srgbClr val="002060"/>
                </a:solidFill>
                <a:latin typeface="Comic Sans MS" panose="030F0702030302020204" pitchFamily="66" charset="0"/>
              </a:rPr>
              <a:t>–  Four </a:t>
            </a:r>
            <a:r>
              <a:rPr lang="en-GB" dirty="0">
                <a:solidFill>
                  <a:srgbClr val="002060"/>
                </a:solidFill>
                <a:latin typeface="Comic Sans MS" panose="030F0702030302020204" pitchFamily="66" charset="0"/>
              </a:rPr>
              <a:t>rules (calculations)</a:t>
            </a:r>
          </a:p>
          <a:p>
            <a:pPr marL="0" indent="0">
              <a:buNone/>
            </a:pPr>
            <a:r>
              <a:rPr lang="en-GB" dirty="0" smtClean="0">
                <a:solidFill>
                  <a:srgbClr val="002060"/>
                </a:solidFill>
                <a:latin typeface="Comic Sans MS" panose="030F0702030302020204" pitchFamily="66" charset="0"/>
              </a:rPr>
              <a:t>–  Fractions</a:t>
            </a:r>
            <a:r>
              <a:rPr lang="en-GB" dirty="0">
                <a:solidFill>
                  <a:srgbClr val="002060"/>
                </a:solidFill>
                <a:latin typeface="Comic Sans MS" panose="030F0702030302020204" pitchFamily="66" charset="0"/>
              </a:rPr>
              <a:t>, decimals and percentages</a:t>
            </a:r>
          </a:p>
          <a:p>
            <a:pPr marL="0" indent="0">
              <a:buNone/>
            </a:pPr>
            <a:r>
              <a:rPr lang="en-GB" dirty="0" smtClean="0">
                <a:solidFill>
                  <a:srgbClr val="002060"/>
                </a:solidFill>
                <a:latin typeface="Comic Sans MS" panose="030F0702030302020204" pitchFamily="66" charset="0"/>
              </a:rPr>
              <a:t>–  Ratio </a:t>
            </a:r>
            <a:r>
              <a:rPr lang="en-GB" dirty="0">
                <a:solidFill>
                  <a:srgbClr val="002060"/>
                </a:solidFill>
                <a:latin typeface="Comic Sans MS" panose="030F0702030302020204" pitchFamily="66" charset="0"/>
              </a:rPr>
              <a:t>and proportion</a:t>
            </a:r>
          </a:p>
          <a:p>
            <a:pPr marL="0" indent="0">
              <a:buNone/>
            </a:pPr>
            <a:r>
              <a:rPr lang="en-GB" dirty="0" smtClean="0">
                <a:solidFill>
                  <a:srgbClr val="002060"/>
                </a:solidFill>
                <a:latin typeface="Comic Sans MS" panose="030F0702030302020204" pitchFamily="66" charset="0"/>
              </a:rPr>
              <a:t>–  Algebra</a:t>
            </a:r>
            <a:endParaRPr lang="en-GB" dirty="0">
              <a:solidFill>
                <a:srgbClr val="002060"/>
              </a:solidFill>
              <a:latin typeface="Comic Sans MS" panose="030F0702030302020204" pitchFamily="66" charset="0"/>
            </a:endParaRPr>
          </a:p>
          <a:p>
            <a:pPr marL="0" indent="0">
              <a:buNone/>
            </a:pPr>
            <a:r>
              <a:rPr lang="en-GB" dirty="0" smtClean="0">
                <a:solidFill>
                  <a:srgbClr val="002060"/>
                </a:solidFill>
                <a:latin typeface="Comic Sans MS" panose="030F0702030302020204" pitchFamily="66" charset="0"/>
              </a:rPr>
              <a:t>–  Measurement</a:t>
            </a:r>
            <a:endParaRPr lang="en-GB" dirty="0">
              <a:solidFill>
                <a:srgbClr val="002060"/>
              </a:solidFill>
              <a:latin typeface="Comic Sans MS" panose="030F0702030302020204" pitchFamily="66" charset="0"/>
            </a:endParaRPr>
          </a:p>
          <a:p>
            <a:pPr marL="0" indent="0">
              <a:buNone/>
            </a:pPr>
            <a:r>
              <a:rPr lang="en-GB" dirty="0" smtClean="0">
                <a:solidFill>
                  <a:srgbClr val="002060"/>
                </a:solidFill>
                <a:latin typeface="Comic Sans MS" panose="030F0702030302020204" pitchFamily="66" charset="0"/>
              </a:rPr>
              <a:t>–  Geometry</a:t>
            </a:r>
            <a:r>
              <a:rPr lang="en-GB" dirty="0">
                <a:solidFill>
                  <a:srgbClr val="002060"/>
                </a:solidFill>
                <a:latin typeface="Comic Sans MS" panose="030F0702030302020204" pitchFamily="66" charset="0"/>
              </a:rPr>
              <a:t>: position and direction</a:t>
            </a:r>
          </a:p>
          <a:p>
            <a:pPr marL="0" indent="0">
              <a:buNone/>
            </a:pPr>
            <a:r>
              <a:rPr lang="en-GB" dirty="0" smtClean="0">
                <a:solidFill>
                  <a:srgbClr val="002060"/>
                </a:solidFill>
                <a:latin typeface="Comic Sans MS" panose="030F0702030302020204" pitchFamily="66" charset="0"/>
              </a:rPr>
              <a:t>–  Statistics</a:t>
            </a:r>
            <a:endParaRPr lang="en-GB"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29233087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2060"/>
                </a:solidFill>
                <a:latin typeface="Comic Sans MS" panose="030F0702030302020204" pitchFamily="66" charset="0"/>
              </a:rPr>
              <a:t>Mathematics Test </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sz="3300" dirty="0" smtClean="0">
                <a:solidFill>
                  <a:srgbClr val="FF0000"/>
                </a:solidFill>
                <a:latin typeface="Comic Sans MS" panose="030F0702030302020204" pitchFamily="66" charset="0"/>
              </a:rPr>
              <a:t>Key changes: </a:t>
            </a:r>
            <a:endParaRPr lang="en-GB" sz="3300" dirty="0">
              <a:solidFill>
                <a:srgbClr val="FF0000"/>
              </a:solidFill>
              <a:latin typeface="Comic Sans MS" panose="030F0702030302020204" pitchFamily="66" charset="0"/>
            </a:endParaRPr>
          </a:p>
          <a:p>
            <a:pPr marL="0" indent="0">
              <a:buNone/>
            </a:pPr>
            <a:r>
              <a:rPr lang="en-GB" sz="3300" dirty="0" smtClean="0">
                <a:latin typeface="Comic Sans MS" panose="030F0702030302020204" pitchFamily="66" charset="0"/>
              </a:rPr>
              <a:t>–Written </a:t>
            </a:r>
            <a:r>
              <a:rPr lang="en-GB" sz="3300" dirty="0">
                <a:latin typeface="Comic Sans MS" panose="030F0702030302020204" pitchFamily="66" charset="0"/>
              </a:rPr>
              <a:t>arithmetic paper </a:t>
            </a:r>
            <a:r>
              <a:rPr lang="en-GB" sz="3300" dirty="0" smtClean="0">
                <a:latin typeface="Comic Sans MS" panose="030F0702030302020204" pitchFamily="66" charset="0"/>
              </a:rPr>
              <a:t>replaced </a:t>
            </a:r>
            <a:r>
              <a:rPr lang="en-GB" sz="3300" dirty="0">
                <a:latin typeface="Comic Sans MS" panose="030F0702030302020204" pitchFamily="66" charset="0"/>
              </a:rPr>
              <a:t>the mental maths </a:t>
            </a:r>
            <a:r>
              <a:rPr lang="en-GB" sz="3300" dirty="0" smtClean="0">
                <a:latin typeface="Comic Sans MS" panose="030F0702030302020204" pitchFamily="66" charset="0"/>
              </a:rPr>
              <a:t>paper</a:t>
            </a:r>
          </a:p>
          <a:p>
            <a:pPr marL="0" indent="0">
              <a:buNone/>
            </a:pPr>
            <a:r>
              <a:rPr lang="en-GB" sz="3300" dirty="0" smtClean="0">
                <a:latin typeface="Comic Sans MS" panose="030F0702030302020204" pitchFamily="66" charset="0"/>
              </a:rPr>
              <a:t> </a:t>
            </a:r>
            <a:endParaRPr lang="en-GB" sz="3300" dirty="0">
              <a:latin typeface="Comic Sans MS" panose="030F0702030302020204" pitchFamily="66" charset="0"/>
            </a:endParaRPr>
          </a:p>
          <a:p>
            <a:pPr marL="0" indent="0">
              <a:buNone/>
            </a:pPr>
            <a:r>
              <a:rPr lang="en-GB" sz="3300" dirty="0" smtClean="0">
                <a:latin typeface="Comic Sans MS" panose="030F0702030302020204" pitchFamily="66" charset="0"/>
              </a:rPr>
              <a:t>–  Method </a:t>
            </a:r>
            <a:r>
              <a:rPr lang="en-GB" sz="3300" dirty="0">
                <a:latin typeface="Comic Sans MS" panose="030F0702030302020204" pitchFamily="66" charset="0"/>
              </a:rPr>
              <a:t>marks only available for use of standard long multiplication and division methods on relevant questions</a:t>
            </a:r>
            <a:r>
              <a:rPr lang="en-GB" sz="3300" dirty="0" smtClean="0">
                <a:latin typeface="Comic Sans MS" panose="030F0702030302020204" pitchFamily="66" charset="0"/>
              </a:rPr>
              <a:t>.</a:t>
            </a:r>
          </a:p>
          <a:p>
            <a:pPr marL="0" indent="0">
              <a:buNone/>
            </a:pPr>
            <a:r>
              <a:rPr lang="en-GB" sz="3300" dirty="0" smtClean="0">
                <a:latin typeface="Comic Sans MS" panose="030F0702030302020204" pitchFamily="66" charset="0"/>
              </a:rPr>
              <a:t> </a:t>
            </a:r>
            <a:endParaRPr lang="en-GB" sz="3300" dirty="0">
              <a:latin typeface="Comic Sans MS" panose="030F0702030302020204" pitchFamily="66" charset="0"/>
            </a:endParaRPr>
          </a:p>
          <a:p>
            <a:pPr marL="0" indent="0">
              <a:buNone/>
            </a:pPr>
            <a:r>
              <a:rPr lang="en-GB" sz="3300" dirty="0" smtClean="0">
                <a:latin typeface="Comic Sans MS" panose="030F0702030302020204" pitchFamily="66" charset="0"/>
              </a:rPr>
              <a:t>–  The </a:t>
            </a:r>
            <a:r>
              <a:rPr lang="en-GB" sz="3300" dirty="0">
                <a:latin typeface="Comic Sans MS" panose="030F0702030302020204" pitchFamily="66" charset="0"/>
              </a:rPr>
              <a:t>tests are more challenging to match the new higher expectations of the new National Curriculum. </a:t>
            </a:r>
          </a:p>
          <a:p>
            <a:pPr marL="0" indent="0">
              <a:buNone/>
            </a:pPr>
            <a:endParaRPr lang="en-GB" dirty="0"/>
          </a:p>
        </p:txBody>
      </p:sp>
    </p:spTree>
    <p:extLst>
      <p:ext uri="{BB962C8B-B14F-4D97-AF65-F5344CB8AC3E}">
        <p14:creationId xmlns:p14="http://schemas.microsoft.com/office/powerpoint/2010/main" val="10639150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591" y="2636912"/>
            <a:ext cx="2924175"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908720"/>
            <a:ext cx="2886075" cy="452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31870302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Comic Sans MS" panose="030F0702030302020204" pitchFamily="66" charset="0"/>
              </a:rPr>
              <a:t/>
            </a:r>
            <a:br>
              <a:rPr lang="en-GB" dirty="0">
                <a:latin typeface="Comic Sans MS" panose="030F0702030302020204" pitchFamily="66" charset="0"/>
              </a:rPr>
            </a:br>
            <a:r>
              <a:rPr lang="en-GB" dirty="0">
                <a:solidFill>
                  <a:srgbClr val="002060"/>
                </a:solidFill>
                <a:latin typeface="Comic Sans MS" panose="030F0702030302020204" pitchFamily="66" charset="0"/>
              </a:rPr>
              <a:t>How is SATs week organised? </a:t>
            </a:r>
          </a:p>
        </p:txBody>
      </p:sp>
      <p:sp>
        <p:nvSpPr>
          <p:cNvPr id="3" name="Content Placeholder 2"/>
          <p:cNvSpPr>
            <a:spLocks noGrp="1"/>
          </p:cNvSpPr>
          <p:nvPr>
            <p:ph idx="1"/>
          </p:nvPr>
        </p:nvSpPr>
        <p:spPr/>
        <p:txBody>
          <a:bodyPr>
            <a:normAutofit/>
          </a:bodyPr>
          <a:lstStyle/>
          <a:p>
            <a:pPr marL="0" indent="0">
              <a:buNone/>
            </a:pPr>
            <a:r>
              <a:rPr lang="en-GB" dirty="0" smtClean="0">
                <a:solidFill>
                  <a:srgbClr val="002060"/>
                </a:solidFill>
                <a:latin typeface="Comic Sans MS" panose="030F0702030302020204" pitchFamily="66" charset="0"/>
              </a:rPr>
              <a:t>•   The </a:t>
            </a:r>
            <a:r>
              <a:rPr lang="en-GB" dirty="0">
                <a:solidFill>
                  <a:srgbClr val="002060"/>
                </a:solidFill>
                <a:latin typeface="Comic Sans MS" panose="030F0702030302020204" pitchFamily="66" charset="0"/>
              </a:rPr>
              <a:t>tests are carried out in familiar surroundings with as much sensitivity as it is possible, mainly in the </a:t>
            </a:r>
            <a:r>
              <a:rPr lang="en-GB" dirty="0" smtClean="0">
                <a:solidFill>
                  <a:srgbClr val="002060"/>
                </a:solidFill>
                <a:latin typeface="Comic Sans MS" panose="030F0702030302020204" pitchFamily="66" charset="0"/>
              </a:rPr>
              <a:t>classroom.</a:t>
            </a:r>
          </a:p>
          <a:p>
            <a:pPr marL="0" indent="0">
              <a:buNone/>
            </a:pPr>
            <a:r>
              <a:rPr lang="en-GB" dirty="0" smtClean="0">
                <a:solidFill>
                  <a:srgbClr val="002060"/>
                </a:solidFill>
                <a:latin typeface="Comic Sans MS" panose="030F0702030302020204" pitchFamily="66" charset="0"/>
              </a:rPr>
              <a:t>   The </a:t>
            </a:r>
            <a:r>
              <a:rPr lang="en-GB" dirty="0">
                <a:solidFill>
                  <a:srgbClr val="002060"/>
                </a:solidFill>
                <a:latin typeface="Comic Sans MS" panose="030F0702030302020204" pitchFamily="66" charset="0"/>
              </a:rPr>
              <a:t>lead invigilator will be the </a:t>
            </a:r>
            <a:r>
              <a:rPr lang="en-GB" dirty="0" err="1">
                <a:solidFill>
                  <a:srgbClr val="002060"/>
                </a:solidFill>
                <a:latin typeface="Comic Sans MS" panose="030F0702030302020204" pitchFamily="66" charset="0"/>
              </a:rPr>
              <a:t>Headteacher</a:t>
            </a:r>
            <a:r>
              <a:rPr lang="en-GB" dirty="0">
                <a:solidFill>
                  <a:srgbClr val="002060"/>
                </a:solidFill>
                <a:latin typeface="Comic Sans MS" panose="030F0702030302020204" pitchFamily="66" charset="0"/>
              </a:rPr>
              <a:t>.</a:t>
            </a:r>
          </a:p>
          <a:p>
            <a:pPr marL="0" indent="0">
              <a:buNone/>
            </a:pPr>
            <a:r>
              <a:rPr lang="en-GB" dirty="0" smtClean="0">
                <a:solidFill>
                  <a:srgbClr val="002060"/>
                </a:solidFill>
                <a:latin typeface="Comic Sans MS" panose="030F0702030302020204" pitchFamily="66" charset="0"/>
              </a:rPr>
              <a:t>•   Everything </a:t>
            </a:r>
            <a:r>
              <a:rPr lang="en-GB" dirty="0">
                <a:solidFill>
                  <a:srgbClr val="002060"/>
                </a:solidFill>
                <a:latin typeface="Comic Sans MS" panose="030F0702030302020204" pitchFamily="66" charset="0"/>
              </a:rPr>
              <a:t>will be done to help your child feel at ease and to allow them to give of their best.</a:t>
            </a:r>
          </a:p>
        </p:txBody>
      </p:sp>
    </p:spTree>
    <p:extLst>
      <p:ext uri="{BB962C8B-B14F-4D97-AF65-F5344CB8AC3E}">
        <p14:creationId xmlns:p14="http://schemas.microsoft.com/office/powerpoint/2010/main" val="527565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b="1" dirty="0">
                <a:solidFill>
                  <a:srgbClr val="002060"/>
                </a:solidFill>
                <a:latin typeface="Segoe Print" panose="02000600000000000000" pitchFamily="2" charset="0"/>
              </a:rPr>
              <a:t>Y6 Test Timetable </a:t>
            </a:r>
            <a:endParaRPr lang="en-GB" dirty="0">
              <a:solidFill>
                <a:srgbClr val="002060"/>
              </a:solidFill>
              <a:latin typeface="Segoe Print" panose="02000600000000000000" pitchFamily="2" charset="0"/>
            </a:endParaRPr>
          </a:p>
        </p:txBody>
      </p:sp>
      <p:pic>
        <p:nvPicPr>
          <p:cNvPr id="4" name="Content Placeholder 3"/>
          <p:cNvPicPr>
            <a:picLocks noGrp="1" noChangeAspect="1"/>
          </p:cNvPicPr>
          <p:nvPr>
            <p:ph idx="1"/>
          </p:nvPr>
        </p:nvPicPr>
        <p:blipFill>
          <a:blip r:embed="rId2"/>
          <a:stretch>
            <a:fillRect/>
          </a:stretch>
        </p:blipFill>
        <p:spPr>
          <a:xfrm>
            <a:off x="107504" y="1772816"/>
            <a:ext cx="8732987" cy="3806998"/>
          </a:xfrm>
          <a:prstGeom prst="rect">
            <a:avLst/>
          </a:prstGeom>
        </p:spPr>
      </p:pic>
    </p:spTree>
    <p:extLst>
      <p:ext uri="{BB962C8B-B14F-4D97-AF65-F5344CB8AC3E}">
        <p14:creationId xmlns:p14="http://schemas.microsoft.com/office/powerpoint/2010/main" val="3007687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b="1" dirty="0">
                <a:solidFill>
                  <a:srgbClr val="FF0000"/>
                </a:solidFill>
                <a:latin typeface="Comic Sans MS" panose="030F0702030302020204" pitchFamily="66" charset="0"/>
              </a:rPr>
              <a:t>Preparing your children </a:t>
            </a:r>
            <a:endParaRPr lang="en-GB" dirty="0">
              <a:solidFill>
                <a:srgbClr val="FF0000"/>
              </a:solidFill>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dirty="0">
                <a:solidFill>
                  <a:srgbClr val="002060"/>
                </a:solidFill>
                <a:latin typeface="Segoe Print" panose="02000600000000000000" pitchFamily="2" charset="0"/>
              </a:rPr>
              <a:t>•  </a:t>
            </a:r>
            <a:r>
              <a:rPr lang="en-GB" dirty="0">
                <a:solidFill>
                  <a:srgbClr val="002060"/>
                </a:solidFill>
                <a:latin typeface="Comic Sans MS" panose="030F0702030302020204" pitchFamily="66" charset="0"/>
              </a:rPr>
              <a:t>Practice papers </a:t>
            </a:r>
          </a:p>
          <a:p>
            <a:pPr marL="0" indent="0">
              <a:buNone/>
            </a:pPr>
            <a:r>
              <a:rPr lang="en-GB" dirty="0">
                <a:solidFill>
                  <a:srgbClr val="002060"/>
                </a:solidFill>
                <a:latin typeface="Comic Sans MS" panose="030F0702030302020204" pitchFamily="66" charset="0"/>
              </a:rPr>
              <a:t>•  Ensuring curriculum coverage </a:t>
            </a:r>
          </a:p>
          <a:p>
            <a:pPr marL="0" indent="0">
              <a:buNone/>
            </a:pPr>
            <a:r>
              <a:rPr lang="en-GB" dirty="0">
                <a:solidFill>
                  <a:srgbClr val="002060"/>
                </a:solidFill>
                <a:latin typeface="Comic Sans MS" panose="030F0702030302020204" pitchFamily="66" charset="0"/>
              </a:rPr>
              <a:t>•  Consolidation and revision of key</a:t>
            </a:r>
          </a:p>
          <a:p>
            <a:pPr marL="0" indent="0">
              <a:buNone/>
            </a:pPr>
            <a:r>
              <a:rPr lang="en-GB" dirty="0">
                <a:solidFill>
                  <a:srgbClr val="002060"/>
                </a:solidFill>
                <a:latin typeface="Comic Sans MS" panose="030F0702030302020204" pitchFamily="66" charset="0"/>
              </a:rPr>
              <a:t>   topics </a:t>
            </a:r>
          </a:p>
          <a:p>
            <a:pPr marL="0" indent="0">
              <a:buNone/>
            </a:pPr>
            <a:r>
              <a:rPr lang="en-GB" dirty="0">
                <a:solidFill>
                  <a:srgbClr val="002060"/>
                </a:solidFill>
                <a:latin typeface="Comic Sans MS" panose="030F0702030302020204" pitchFamily="66" charset="0"/>
              </a:rPr>
              <a:t>•  Revision packs </a:t>
            </a:r>
            <a:r>
              <a:rPr lang="en-GB" dirty="0" smtClean="0">
                <a:solidFill>
                  <a:srgbClr val="002060"/>
                </a:solidFill>
                <a:latin typeface="Comic Sans MS" panose="030F0702030302020204" pitchFamily="66" charset="0"/>
              </a:rPr>
              <a:t>(Over Easter)</a:t>
            </a:r>
            <a:endParaRPr lang="en-GB" dirty="0">
              <a:solidFill>
                <a:srgbClr val="002060"/>
              </a:solidFill>
              <a:latin typeface="Comic Sans MS" panose="030F0702030302020204" pitchFamily="66" charset="0"/>
            </a:endParaRPr>
          </a:p>
          <a:p>
            <a:pPr marL="0" indent="0">
              <a:buNone/>
            </a:pPr>
            <a:r>
              <a:rPr lang="en-GB" dirty="0">
                <a:solidFill>
                  <a:srgbClr val="002060"/>
                </a:solidFill>
                <a:latin typeface="Comic Sans MS" panose="030F0702030302020204" pitchFamily="66" charset="0"/>
              </a:rPr>
              <a:t>•  Emotional support </a:t>
            </a:r>
          </a:p>
          <a:p>
            <a:pPr marL="0" indent="0">
              <a:buNone/>
            </a:pPr>
            <a:r>
              <a:rPr lang="en-GB" dirty="0">
                <a:solidFill>
                  <a:srgbClr val="002060"/>
                </a:solidFill>
                <a:latin typeface="Comic Sans MS" panose="030F0702030302020204" pitchFamily="66" charset="0"/>
              </a:rPr>
              <a:t>•  Mock SATs </a:t>
            </a:r>
            <a:r>
              <a:rPr lang="en-GB" dirty="0" smtClean="0">
                <a:solidFill>
                  <a:srgbClr val="002060"/>
                </a:solidFill>
                <a:latin typeface="Comic Sans MS" panose="030F0702030302020204" pitchFamily="66" charset="0"/>
              </a:rPr>
              <a:t>week </a:t>
            </a:r>
          </a:p>
          <a:p>
            <a:pPr marL="0" indent="0">
              <a:buNone/>
            </a:pPr>
            <a:r>
              <a:rPr lang="en-GB" dirty="0">
                <a:solidFill>
                  <a:srgbClr val="002060"/>
                </a:solidFill>
                <a:latin typeface="Comic Sans MS" panose="030F0702030302020204" pitchFamily="66" charset="0"/>
              </a:rPr>
              <a:t> </a:t>
            </a:r>
            <a:r>
              <a:rPr lang="en-GB" dirty="0" smtClean="0">
                <a:solidFill>
                  <a:srgbClr val="002060"/>
                </a:solidFill>
                <a:latin typeface="Comic Sans MS" panose="030F0702030302020204" pitchFamily="66" charset="0"/>
              </a:rPr>
              <a:t>  – although we already test at the end</a:t>
            </a:r>
          </a:p>
          <a:p>
            <a:pPr marL="0" indent="0">
              <a:buNone/>
            </a:pPr>
            <a:r>
              <a:rPr lang="en-GB" dirty="0">
                <a:solidFill>
                  <a:srgbClr val="002060"/>
                </a:solidFill>
                <a:latin typeface="Comic Sans MS" panose="030F0702030302020204" pitchFamily="66" charset="0"/>
              </a:rPr>
              <a:t> </a:t>
            </a:r>
            <a:r>
              <a:rPr lang="en-GB" dirty="0" smtClean="0">
                <a:solidFill>
                  <a:srgbClr val="002060"/>
                </a:solidFill>
                <a:latin typeface="Comic Sans MS" panose="030F0702030302020204" pitchFamily="66" charset="0"/>
              </a:rPr>
              <a:t>   of each half-term. </a:t>
            </a:r>
            <a:endParaRPr lang="en-GB" dirty="0">
              <a:solidFill>
                <a:srgbClr val="002060"/>
              </a:solidFill>
              <a:latin typeface="Comic Sans MS" panose="030F0702030302020204" pitchFamily="66" charset="0"/>
            </a:endParaRPr>
          </a:p>
          <a:p>
            <a:pPr marL="0" indent="0">
              <a:buNone/>
            </a:pPr>
            <a:endParaRPr lang="en-GB" dirty="0"/>
          </a:p>
        </p:txBody>
      </p:sp>
    </p:spTree>
    <p:extLst>
      <p:ext uri="{BB962C8B-B14F-4D97-AF65-F5344CB8AC3E}">
        <p14:creationId xmlns:p14="http://schemas.microsoft.com/office/powerpoint/2010/main" val="1307505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7030A0"/>
                </a:solidFill>
                <a:latin typeface="Comic Sans MS" panose="030F0702030302020204" pitchFamily="66" charset="0"/>
              </a:rPr>
              <a:t/>
            </a:r>
            <a:br>
              <a:rPr lang="en-GB" dirty="0">
                <a:solidFill>
                  <a:srgbClr val="7030A0"/>
                </a:solidFill>
                <a:latin typeface="Comic Sans MS" panose="030F0702030302020204" pitchFamily="66" charset="0"/>
              </a:rPr>
            </a:br>
            <a:r>
              <a:rPr lang="en-GB" b="1" dirty="0">
                <a:solidFill>
                  <a:srgbClr val="7030A0"/>
                </a:solidFill>
                <a:latin typeface="Comic Sans MS" panose="030F0702030302020204" pitchFamily="66" charset="0"/>
              </a:rPr>
              <a:t>Year 6 Teacher Assessments </a:t>
            </a:r>
            <a:endParaRPr lang="en-GB" dirty="0">
              <a:solidFill>
                <a:srgbClr val="7030A0"/>
              </a:solidFill>
              <a:latin typeface="Comic Sans MS" panose="030F0702030302020204" pitchFamily="66" charset="0"/>
            </a:endParaRPr>
          </a:p>
        </p:txBody>
      </p:sp>
      <p:sp>
        <p:nvSpPr>
          <p:cNvPr id="3" name="Content Placeholder 2"/>
          <p:cNvSpPr>
            <a:spLocks noGrp="1"/>
          </p:cNvSpPr>
          <p:nvPr>
            <p:ph idx="1"/>
          </p:nvPr>
        </p:nvSpPr>
        <p:spPr>
          <a:xfrm>
            <a:off x="467544" y="1268760"/>
            <a:ext cx="8229600" cy="5256584"/>
          </a:xfrm>
        </p:spPr>
        <p:txBody>
          <a:bodyPr>
            <a:normAutofit fontScale="77500" lnSpcReduction="20000"/>
          </a:bodyPr>
          <a:lstStyle/>
          <a:p>
            <a:endParaRPr lang="en-GB" dirty="0"/>
          </a:p>
          <a:p>
            <a:endParaRPr lang="en-GB" dirty="0">
              <a:solidFill>
                <a:srgbClr val="7030A0"/>
              </a:solidFill>
              <a:latin typeface="Comic Sans MS" panose="030F0702030302020204" pitchFamily="66" charset="0"/>
            </a:endParaRPr>
          </a:p>
          <a:p>
            <a:pPr marL="0" indent="0">
              <a:buNone/>
            </a:pPr>
            <a:r>
              <a:rPr lang="en-GB" sz="4000" dirty="0">
                <a:solidFill>
                  <a:srgbClr val="7030A0"/>
                </a:solidFill>
                <a:latin typeface="Comic Sans MS" panose="030F0702030302020204" pitchFamily="66" charset="0"/>
              </a:rPr>
              <a:t>•Teacher assessment alone is used to assess writing. </a:t>
            </a:r>
            <a:endParaRPr lang="en-GB" sz="4000" dirty="0" smtClean="0">
              <a:solidFill>
                <a:srgbClr val="7030A0"/>
              </a:solidFill>
              <a:latin typeface="Comic Sans MS" panose="030F0702030302020204" pitchFamily="66" charset="0"/>
            </a:endParaRPr>
          </a:p>
          <a:p>
            <a:pPr marL="0" indent="0">
              <a:buNone/>
            </a:pPr>
            <a:endParaRPr lang="en-GB" sz="4000" dirty="0">
              <a:solidFill>
                <a:srgbClr val="7030A0"/>
              </a:solidFill>
              <a:latin typeface="Comic Sans MS" panose="030F0702030302020204" pitchFamily="66" charset="0"/>
            </a:endParaRPr>
          </a:p>
          <a:p>
            <a:pPr marL="0" indent="0">
              <a:buNone/>
            </a:pPr>
            <a:r>
              <a:rPr lang="en-GB" sz="4000" dirty="0">
                <a:solidFill>
                  <a:srgbClr val="7030A0"/>
                </a:solidFill>
                <a:latin typeface="Comic Sans MS" panose="030F0702030302020204" pitchFamily="66" charset="0"/>
              </a:rPr>
              <a:t>•Schools are also required to report a teacher assessment for reading, mathematics and science</a:t>
            </a:r>
            <a:r>
              <a:rPr lang="en-GB" sz="4000" dirty="0" smtClean="0">
                <a:solidFill>
                  <a:srgbClr val="7030A0"/>
                </a:solidFill>
                <a:latin typeface="Comic Sans MS" panose="030F0702030302020204" pitchFamily="66" charset="0"/>
              </a:rPr>
              <a:t>.</a:t>
            </a:r>
          </a:p>
          <a:p>
            <a:pPr marL="0" indent="0">
              <a:buNone/>
            </a:pPr>
            <a:r>
              <a:rPr lang="en-GB" sz="4000" dirty="0" smtClean="0">
                <a:solidFill>
                  <a:srgbClr val="7030A0"/>
                </a:solidFill>
                <a:latin typeface="Comic Sans MS" panose="030F0702030302020204" pitchFamily="66" charset="0"/>
              </a:rPr>
              <a:t> </a:t>
            </a:r>
            <a:endParaRPr lang="en-GB" sz="4000" dirty="0">
              <a:solidFill>
                <a:srgbClr val="7030A0"/>
              </a:solidFill>
              <a:latin typeface="Comic Sans MS" panose="030F0702030302020204" pitchFamily="66" charset="0"/>
            </a:endParaRPr>
          </a:p>
          <a:p>
            <a:pPr marL="0" indent="0">
              <a:buNone/>
            </a:pPr>
            <a:r>
              <a:rPr lang="en-GB" sz="4000" dirty="0">
                <a:solidFill>
                  <a:srgbClr val="7030A0"/>
                </a:solidFill>
                <a:latin typeface="Comic Sans MS" panose="030F0702030302020204" pitchFamily="66" charset="0"/>
              </a:rPr>
              <a:t>•Schools are using interim teacher assessment frameworks to make judgements for pupils in these subjects. </a:t>
            </a:r>
            <a:endParaRPr lang="en-GB" sz="4000" dirty="0" smtClean="0">
              <a:solidFill>
                <a:srgbClr val="7030A0"/>
              </a:solidFill>
              <a:latin typeface="Comic Sans MS" panose="030F0702030302020204" pitchFamily="66" charset="0"/>
            </a:endParaRPr>
          </a:p>
          <a:p>
            <a:pPr marL="0" indent="0">
              <a:buNone/>
            </a:pPr>
            <a:endParaRPr lang="en-GB" sz="4000" dirty="0">
              <a:solidFill>
                <a:srgbClr val="7030A0"/>
              </a:solidFill>
              <a:latin typeface="Comic Sans MS" panose="030F0702030302020204" pitchFamily="66" charset="0"/>
            </a:endParaRPr>
          </a:p>
          <a:p>
            <a:pPr marL="0" indent="0">
              <a:buNone/>
            </a:pPr>
            <a:endParaRPr lang="en-GB" sz="4000" dirty="0">
              <a:solidFill>
                <a:srgbClr val="7030A0"/>
              </a:solidFill>
              <a:latin typeface="Comic Sans MS" panose="030F0702030302020204" pitchFamily="66" charset="0"/>
            </a:endParaRPr>
          </a:p>
          <a:p>
            <a:pPr marL="0" indent="0">
              <a:buNone/>
            </a:pPr>
            <a:endParaRPr lang="en-GB" dirty="0"/>
          </a:p>
        </p:txBody>
      </p:sp>
    </p:spTree>
    <p:extLst>
      <p:ext uri="{BB962C8B-B14F-4D97-AF65-F5344CB8AC3E}">
        <p14:creationId xmlns:p14="http://schemas.microsoft.com/office/powerpoint/2010/main" val="3930261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36104"/>
          </a:xfrm>
        </p:spPr>
        <p:txBody>
          <a:bodyPr>
            <a:normAutofit/>
          </a:bodyPr>
          <a:lstStyle/>
          <a:p>
            <a:r>
              <a:rPr lang="en-GB" sz="4000" b="1" dirty="0" smtClean="0">
                <a:solidFill>
                  <a:srgbClr val="FF0000"/>
                </a:solidFill>
                <a:latin typeface="Comic Sans MS" panose="030F0702030302020204" pitchFamily="66" charset="0"/>
              </a:rPr>
              <a:t>How </a:t>
            </a:r>
            <a:r>
              <a:rPr lang="en-GB" sz="4000" b="1" dirty="0">
                <a:solidFill>
                  <a:srgbClr val="FF0000"/>
                </a:solidFill>
                <a:latin typeface="Comic Sans MS" panose="030F0702030302020204" pitchFamily="66" charset="0"/>
              </a:rPr>
              <a:t>can you help? </a:t>
            </a:r>
            <a:endParaRPr lang="en-GB" sz="4000" dirty="0">
              <a:solidFill>
                <a:srgbClr val="FF0000"/>
              </a:solidFill>
              <a:latin typeface="Comic Sans MS" panose="030F0702030302020204" pitchFamily="66" charset="0"/>
            </a:endParaRPr>
          </a:p>
        </p:txBody>
      </p:sp>
      <p:sp>
        <p:nvSpPr>
          <p:cNvPr id="3" name="Content Placeholder 2"/>
          <p:cNvSpPr>
            <a:spLocks noGrp="1"/>
          </p:cNvSpPr>
          <p:nvPr>
            <p:ph idx="1"/>
          </p:nvPr>
        </p:nvSpPr>
        <p:spPr>
          <a:xfrm>
            <a:off x="467544" y="1196752"/>
            <a:ext cx="8229600" cy="5517232"/>
          </a:xfrm>
        </p:spPr>
        <p:txBody>
          <a:bodyPr>
            <a:normAutofit fontScale="47500" lnSpcReduction="20000"/>
          </a:bodyPr>
          <a:lstStyle/>
          <a:p>
            <a:pPr marL="0" indent="0">
              <a:buNone/>
            </a:pPr>
            <a:r>
              <a:rPr lang="en-GB" sz="4200" dirty="0" smtClean="0">
                <a:latin typeface="Comic Sans MS" panose="030F0702030302020204" pitchFamily="66" charset="0"/>
              </a:rPr>
              <a:t>SATs </a:t>
            </a:r>
            <a:r>
              <a:rPr lang="en-GB" sz="4200" dirty="0">
                <a:latin typeface="Comic Sans MS" panose="030F0702030302020204" pitchFamily="66" charset="0"/>
              </a:rPr>
              <a:t>can be a worrying time for your child and can lead to nervousness as the tests approach. Good coping strategies include: </a:t>
            </a:r>
          </a:p>
          <a:p>
            <a:pPr marL="0" indent="0">
              <a:buNone/>
            </a:pPr>
            <a:r>
              <a:rPr lang="en-GB" sz="4200" dirty="0" smtClean="0">
                <a:latin typeface="Comic Sans MS" panose="030F0702030302020204" pitchFamily="66" charset="0"/>
              </a:rPr>
              <a:t>•   Reassure </a:t>
            </a:r>
            <a:r>
              <a:rPr lang="en-GB" sz="4200" dirty="0">
                <a:latin typeface="Comic Sans MS" panose="030F0702030302020204" pitchFamily="66" charset="0"/>
              </a:rPr>
              <a:t>them that they just have to try their best on the day. </a:t>
            </a:r>
          </a:p>
          <a:p>
            <a:pPr marL="0" indent="0">
              <a:buNone/>
            </a:pPr>
            <a:r>
              <a:rPr lang="en-GB" sz="4200" dirty="0" smtClean="0">
                <a:latin typeface="Comic Sans MS" panose="030F0702030302020204" pitchFamily="66" charset="0"/>
              </a:rPr>
              <a:t>•   Remind </a:t>
            </a:r>
            <a:r>
              <a:rPr lang="en-GB" sz="4200" dirty="0">
                <a:latin typeface="Comic Sans MS" panose="030F0702030302020204" pitchFamily="66" charset="0"/>
              </a:rPr>
              <a:t>them that in most parts of the SATs papers, children do not have to write in sentences: often phrases or even single words will be enough. </a:t>
            </a:r>
          </a:p>
          <a:p>
            <a:pPr marL="0" indent="0">
              <a:buNone/>
            </a:pPr>
            <a:r>
              <a:rPr lang="en-GB" sz="4200" dirty="0" smtClean="0">
                <a:latin typeface="Comic Sans MS" panose="030F0702030302020204" pitchFamily="66" charset="0"/>
              </a:rPr>
              <a:t>•   Teach </a:t>
            </a:r>
            <a:r>
              <a:rPr lang="en-GB" sz="4200" dirty="0">
                <a:latin typeface="Comic Sans MS" panose="030F0702030302020204" pitchFamily="66" charset="0"/>
              </a:rPr>
              <a:t>them how to relax by breathing deeply and closing their eyes to picture a calm scene like a green field by a river. </a:t>
            </a:r>
          </a:p>
          <a:p>
            <a:pPr marL="0" indent="0">
              <a:buNone/>
            </a:pPr>
            <a:r>
              <a:rPr lang="en-GB" sz="4200" dirty="0" smtClean="0">
                <a:latin typeface="Comic Sans MS" panose="030F0702030302020204" pitchFamily="66" charset="0"/>
              </a:rPr>
              <a:t>•   Allow </a:t>
            </a:r>
            <a:r>
              <a:rPr lang="en-GB" sz="4200" dirty="0">
                <a:latin typeface="Comic Sans MS" panose="030F0702030302020204" pitchFamily="66" charset="0"/>
              </a:rPr>
              <a:t>them to choose a small favourite toy to take in for comfort. </a:t>
            </a:r>
          </a:p>
          <a:p>
            <a:pPr marL="0" indent="0">
              <a:buNone/>
            </a:pPr>
            <a:r>
              <a:rPr lang="en-GB" sz="4200" dirty="0" smtClean="0">
                <a:latin typeface="Comic Sans MS" panose="030F0702030302020204" pitchFamily="66" charset="0"/>
              </a:rPr>
              <a:t>•   Keep </a:t>
            </a:r>
            <a:r>
              <a:rPr lang="en-GB" sz="4200" dirty="0">
                <a:latin typeface="Comic Sans MS" panose="030F0702030302020204" pitchFamily="66" charset="0"/>
              </a:rPr>
              <a:t>an early and regular bedtime routine in the days leading up to and including the test week – no later that 8.30 p.m.! </a:t>
            </a:r>
          </a:p>
          <a:p>
            <a:pPr marL="0" indent="0">
              <a:buNone/>
            </a:pPr>
            <a:r>
              <a:rPr lang="en-GB" sz="4200" dirty="0" smtClean="0">
                <a:latin typeface="Comic Sans MS" panose="030F0702030302020204" pitchFamily="66" charset="0"/>
              </a:rPr>
              <a:t>•   Ensure </a:t>
            </a:r>
            <a:r>
              <a:rPr lang="en-GB" sz="4200" dirty="0">
                <a:latin typeface="Comic Sans MS" panose="030F0702030302020204" pitchFamily="66" charset="0"/>
              </a:rPr>
              <a:t>your child has breakfast every day, especially during the week of the tests. Research shows that children who miss breakfast perform worse in late morning. </a:t>
            </a:r>
          </a:p>
          <a:p>
            <a:pPr marL="0" indent="0">
              <a:buNone/>
            </a:pPr>
            <a:r>
              <a:rPr lang="en-GB" sz="4200" dirty="0" smtClean="0">
                <a:latin typeface="Comic Sans MS" panose="030F0702030302020204" pitchFamily="66" charset="0"/>
              </a:rPr>
              <a:t>•   Check </a:t>
            </a:r>
            <a:r>
              <a:rPr lang="en-GB" sz="4200" dirty="0">
                <a:latin typeface="Comic Sans MS" panose="030F0702030302020204" pitchFamily="66" charset="0"/>
              </a:rPr>
              <a:t>your child can tell the time accurately so they will know how long there is to go in the test. </a:t>
            </a:r>
          </a:p>
          <a:p>
            <a:pPr marL="0" indent="0">
              <a:buNone/>
            </a:pPr>
            <a:endParaRPr lang="en-GB" dirty="0"/>
          </a:p>
        </p:txBody>
      </p:sp>
    </p:spTree>
    <p:extLst>
      <p:ext uri="{BB962C8B-B14F-4D97-AF65-F5344CB8AC3E}">
        <p14:creationId xmlns:p14="http://schemas.microsoft.com/office/powerpoint/2010/main" val="29323450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solidFill>
                  <a:srgbClr val="002060"/>
                </a:solidFill>
                <a:latin typeface="Segoe Print" panose="02000600000000000000" pitchFamily="2" charset="0"/>
              </a:rPr>
              <a:t>Easter</a:t>
            </a:r>
            <a:endParaRPr lang="en-GB" dirty="0">
              <a:solidFill>
                <a:srgbClr val="002060"/>
              </a:solidFill>
              <a:latin typeface="Segoe Print" panose="02000600000000000000" pitchFamily="2" charset="0"/>
            </a:endParaRPr>
          </a:p>
        </p:txBody>
      </p:sp>
      <p:sp>
        <p:nvSpPr>
          <p:cNvPr id="3" name="Content Placeholder 2"/>
          <p:cNvSpPr>
            <a:spLocks noGrp="1"/>
          </p:cNvSpPr>
          <p:nvPr>
            <p:ph idx="1"/>
          </p:nvPr>
        </p:nvSpPr>
        <p:spPr>
          <a:xfrm>
            <a:off x="467544" y="1052736"/>
            <a:ext cx="8229600" cy="5400600"/>
          </a:xfrm>
        </p:spPr>
        <p:txBody>
          <a:bodyPr>
            <a:normAutofit fontScale="62500" lnSpcReduction="20000"/>
          </a:bodyPr>
          <a:lstStyle/>
          <a:p>
            <a:pPr marL="0" indent="0">
              <a:buNone/>
            </a:pPr>
            <a:r>
              <a:rPr lang="en-GB" dirty="0" smtClean="0">
                <a:latin typeface="Segoe Print" panose="02000600000000000000" pitchFamily="2" charset="0"/>
              </a:rPr>
              <a:t>  </a:t>
            </a:r>
            <a:r>
              <a:rPr lang="en-GB" sz="3800" dirty="0" smtClean="0">
                <a:solidFill>
                  <a:srgbClr val="002060"/>
                </a:solidFill>
                <a:latin typeface="Segoe Print" panose="02000600000000000000" pitchFamily="2" charset="0"/>
              </a:rPr>
              <a:t>All children will have some ‘Revision work’ to complete over the Easter break.  </a:t>
            </a:r>
          </a:p>
          <a:p>
            <a:pPr marL="0" indent="0">
              <a:buNone/>
            </a:pPr>
            <a:r>
              <a:rPr lang="en-GB" sz="3800" dirty="0">
                <a:solidFill>
                  <a:srgbClr val="002060"/>
                </a:solidFill>
                <a:latin typeface="Segoe Print" panose="02000600000000000000" pitchFamily="2" charset="0"/>
              </a:rPr>
              <a:t> </a:t>
            </a:r>
            <a:r>
              <a:rPr lang="en-GB" sz="3800" dirty="0" smtClean="0">
                <a:solidFill>
                  <a:srgbClr val="002060"/>
                </a:solidFill>
                <a:latin typeface="Segoe Print" panose="02000600000000000000" pitchFamily="2" charset="0"/>
              </a:rPr>
              <a:t> They should complete some most days, at least 10-15 minutes for each subject. This is to keep them ‘ticking over’.  We cannot afford to have 2 weeks off and forget everything.</a:t>
            </a:r>
          </a:p>
          <a:p>
            <a:pPr marL="0" indent="0">
              <a:buNone/>
            </a:pPr>
            <a:r>
              <a:rPr lang="en-GB" sz="3800" dirty="0" smtClean="0">
                <a:solidFill>
                  <a:srgbClr val="002060"/>
                </a:solidFill>
                <a:latin typeface="Segoe Print" panose="02000600000000000000" pitchFamily="2" charset="0"/>
              </a:rPr>
              <a:t> </a:t>
            </a:r>
          </a:p>
          <a:p>
            <a:pPr marL="0" indent="0">
              <a:buNone/>
            </a:pPr>
            <a:r>
              <a:rPr lang="en-GB" sz="3800" dirty="0">
                <a:solidFill>
                  <a:srgbClr val="002060"/>
                </a:solidFill>
                <a:latin typeface="Segoe Print" panose="02000600000000000000" pitchFamily="2" charset="0"/>
              </a:rPr>
              <a:t> </a:t>
            </a:r>
            <a:r>
              <a:rPr lang="en-GB" sz="3800" dirty="0" smtClean="0">
                <a:solidFill>
                  <a:srgbClr val="002060"/>
                </a:solidFill>
                <a:latin typeface="Segoe Print" panose="02000600000000000000" pitchFamily="2" charset="0"/>
              </a:rPr>
              <a:t>  There will be:</a:t>
            </a:r>
          </a:p>
          <a:p>
            <a:r>
              <a:rPr lang="en-GB" sz="3800" dirty="0" smtClean="0">
                <a:solidFill>
                  <a:srgbClr val="002060"/>
                </a:solidFill>
                <a:latin typeface="Segoe Print" panose="02000600000000000000" pitchFamily="2" charset="0"/>
              </a:rPr>
              <a:t>Comprehensions (10 minute Test)</a:t>
            </a:r>
          </a:p>
          <a:p>
            <a:r>
              <a:rPr lang="en-GB" sz="3800" dirty="0" smtClean="0">
                <a:solidFill>
                  <a:srgbClr val="002060"/>
                </a:solidFill>
                <a:latin typeface="Segoe Print" panose="02000600000000000000" pitchFamily="2" charset="0"/>
              </a:rPr>
              <a:t>Arithmetic  (At least 5 questions using all operations and fractions</a:t>
            </a:r>
            <a:r>
              <a:rPr lang="en-GB" sz="3800" dirty="0">
                <a:solidFill>
                  <a:srgbClr val="002060"/>
                </a:solidFill>
                <a:latin typeface="Segoe Print" panose="02000600000000000000" pitchFamily="2" charset="0"/>
              </a:rPr>
              <a:t>,</a:t>
            </a:r>
            <a:r>
              <a:rPr lang="en-GB" sz="3800" dirty="0" smtClean="0">
                <a:solidFill>
                  <a:srgbClr val="002060"/>
                </a:solidFill>
                <a:latin typeface="Segoe Print" panose="02000600000000000000" pitchFamily="2" charset="0"/>
              </a:rPr>
              <a:t> decimals and %)</a:t>
            </a:r>
          </a:p>
          <a:p>
            <a:r>
              <a:rPr lang="en-GB" sz="3800" dirty="0" smtClean="0">
                <a:solidFill>
                  <a:srgbClr val="002060"/>
                </a:solidFill>
                <a:latin typeface="Segoe Print" panose="02000600000000000000" pitchFamily="2" charset="0"/>
              </a:rPr>
              <a:t>Reasoning</a:t>
            </a:r>
          </a:p>
          <a:p>
            <a:r>
              <a:rPr lang="en-GB" sz="3800" dirty="0" smtClean="0">
                <a:solidFill>
                  <a:srgbClr val="002060"/>
                </a:solidFill>
                <a:latin typeface="Segoe Print" panose="02000600000000000000" pitchFamily="2" charset="0"/>
              </a:rPr>
              <a:t>GPS (10 minute tests)</a:t>
            </a:r>
          </a:p>
          <a:p>
            <a:r>
              <a:rPr lang="en-GB" sz="3800" dirty="0" smtClean="0">
                <a:solidFill>
                  <a:srgbClr val="002060"/>
                </a:solidFill>
                <a:latin typeface="Segoe Print" panose="02000600000000000000" pitchFamily="2" charset="0"/>
              </a:rPr>
              <a:t>Writing (Success Criteria will be provided.)</a:t>
            </a:r>
          </a:p>
          <a:p>
            <a:pPr marL="0" indent="0">
              <a:buNone/>
            </a:pPr>
            <a:r>
              <a:rPr lang="en-GB" dirty="0"/>
              <a:t> </a:t>
            </a:r>
            <a:r>
              <a:rPr lang="en-GB" dirty="0" smtClean="0"/>
              <a:t>  </a:t>
            </a:r>
            <a:endParaRPr lang="en-GB" dirty="0"/>
          </a:p>
        </p:txBody>
      </p:sp>
    </p:spTree>
    <p:extLst>
      <p:ext uri="{BB962C8B-B14F-4D97-AF65-F5344CB8AC3E}">
        <p14:creationId xmlns:p14="http://schemas.microsoft.com/office/powerpoint/2010/main" val="1926918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Segoe Print" panose="02000600000000000000" pitchFamily="2" charset="0"/>
              </a:rPr>
              <a:t>Useful web-sites</a:t>
            </a:r>
            <a:br>
              <a:rPr lang="en-GB" dirty="0" smtClean="0">
                <a:latin typeface="Segoe Print" panose="02000600000000000000" pitchFamily="2" charset="0"/>
              </a:rPr>
            </a:br>
            <a:r>
              <a:rPr lang="en-GB" sz="2800" dirty="0" smtClean="0">
                <a:latin typeface="Segoe Print" panose="02000600000000000000" pitchFamily="2" charset="0"/>
              </a:rPr>
              <a:t>Sample papers:</a:t>
            </a:r>
            <a:endParaRPr lang="en-GB" dirty="0">
              <a:latin typeface="Segoe Print" panose="02000600000000000000" pitchFamily="2" charset="0"/>
            </a:endParaRPr>
          </a:p>
        </p:txBody>
      </p:sp>
      <p:sp>
        <p:nvSpPr>
          <p:cNvPr id="3" name="Content Placeholder 2"/>
          <p:cNvSpPr>
            <a:spLocks noGrp="1"/>
          </p:cNvSpPr>
          <p:nvPr>
            <p:ph idx="1"/>
          </p:nvPr>
        </p:nvSpPr>
        <p:spPr/>
        <p:txBody>
          <a:bodyPr>
            <a:normAutofit/>
          </a:bodyPr>
          <a:lstStyle/>
          <a:p>
            <a:pPr marL="0" indent="0">
              <a:buNone/>
            </a:pPr>
            <a:r>
              <a:rPr lang="en-GB" sz="2000" dirty="0">
                <a:latin typeface="Segoe Print" pitchFamily="2" charset="0"/>
                <a:hlinkClick r:id="rId2"/>
              </a:rPr>
              <a:t>https://</a:t>
            </a:r>
            <a:r>
              <a:rPr lang="en-GB" sz="2000" dirty="0" smtClean="0">
                <a:latin typeface="Segoe Print" pitchFamily="2" charset="0"/>
                <a:hlinkClick r:id="rId2"/>
              </a:rPr>
              <a:t>www.gov.uk/government/publications/2016-key-stage-2-mathematics-sample-test-materials-mark-schemes-and-test-administration-instructions</a:t>
            </a:r>
            <a:r>
              <a:rPr lang="en-GB" sz="2000" dirty="0" smtClean="0">
                <a:latin typeface="Segoe Print" pitchFamily="2" charset="0"/>
              </a:rPr>
              <a:t> </a:t>
            </a:r>
          </a:p>
          <a:p>
            <a:pPr marL="0" indent="0">
              <a:buNone/>
            </a:pPr>
            <a:endParaRPr lang="en-GB" sz="2000" dirty="0">
              <a:latin typeface="Segoe Print" pitchFamily="2" charset="0"/>
            </a:endParaRPr>
          </a:p>
          <a:p>
            <a:pPr marL="0" indent="0">
              <a:buNone/>
            </a:pPr>
            <a:r>
              <a:rPr lang="en-GB" sz="2000" dirty="0">
                <a:latin typeface="Segoe Print" pitchFamily="2" charset="0"/>
                <a:hlinkClick r:id="rId3"/>
              </a:rPr>
              <a:t>https://</a:t>
            </a:r>
            <a:r>
              <a:rPr lang="en-GB" sz="2000" dirty="0" smtClean="0">
                <a:latin typeface="Segoe Print" pitchFamily="2" charset="0"/>
                <a:hlinkClick r:id="rId3"/>
              </a:rPr>
              <a:t>www.gov.uk/government/publications/2016-key-stage-2-english-reading-sample-test-materials-mark-scheme-and-test-administration-instructions</a:t>
            </a:r>
            <a:r>
              <a:rPr lang="en-GB" sz="2000" dirty="0" smtClean="0">
                <a:latin typeface="Segoe Print" pitchFamily="2" charset="0"/>
              </a:rPr>
              <a:t> </a:t>
            </a:r>
          </a:p>
          <a:p>
            <a:pPr marL="0" indent="0">
              <a:buNone/>
            </a:pPr>
            <a:endParaRPr lang="en-GB" sz="2000" dirty="0">
              <a:latin typeface="Segoe Print" pitchFamily="2" charset="0"/>
            </a:endParaRPr>
          </a:p>
          <a:p>
            <a:pPr marL="0" indent="0">
              <a:buNone/>
            </a:pPr>
            <a:r>
              <a:rPr lang="en-GB" sz="2000" dirty="0">
                <a:latin typeface="Segoe Print" pitchFamily="2" charset="0"/>
                <a:hlinkClick r:id="rId4"/>
              </a:rPr>
              <a:t>https://</a:t>
            </a:r>
            <a:r>
              <a:rPr lang="en-GB" sz="2000" dirty="0" smtClean="0">
                <a:latin typeface="Segoe Print" pitchFamily="2" charset="0"/>
                <a:hlinkClick r:id="rId4"/>
              </a:rPr>
              <a:t>www.gov.uk/government/publications/2016-key-stage-2-english-grammar-punctuation-and-spelling-sample-test-materials-mark-scheme-and-test-administration-instructions</a:t>
            </a:r>
            <a:r>
              <a:rPr lang="en-GB" sz="2000" dirty="0" smtClean="0">
                <a:latin typeface="Segoe Print" pitchFamily="2" charset="0"/>
              </a:rPr>
              <a:t> </a:t>
            </a:r>
          </a:p>
          <a:p>
            <a:pPr marL="0" indent="0">
              <a:buNone/>
            </a:pPr>
            <a:endParaRPr lang="en-GB" sz="2000" dirty="0">
              <a:latin typeface="Segoe Print" pitchFamily="2" charset="0"/>
            </a:endParaRPr>
          </a:p>
        </p:txBody>
      </p:sp>
    </p:spTree>
    <p:extLst>
      <p:ext uri="{BB962C8B-B14F-4D97-AF65-F5344CB8AC3E}">
        <p14:creationId xmlns:p14="http://schemas.microsoft.com/office/powerpoint/2010/main" val="29671942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latin typeface="Segoe Print" pitchFamily="2" charset="0"/>
              </a:rPr>
              <a:t>IXL – Sign up for 30 days free trial. Games/ activities </a:t>
            </a:r>
            <a:r>
              <a:rPr lang="en-GB" dirty="0">
                <a:latin typeface="Segoe Print" pitchFamily="2" charset="0"/>
                <a:hlinkClick r:id="rId2"/>
              </a:rPr>
              <a:t>https://uk.ixl.com</a:t>
            </a:r>
            <a:r>
              <a:rPr lang="en-GB" dirty="0" smtClean="0">
                <a:latin typeface="Segoe Print" pitchFamily="2" charset="0"/>
                <a:hlinkClick r:id="rId2"/>
              </a:rPr>
              <a:t>/</a:t>
            </a:r>
            <a:r>
              <a:rPr lang="en-GB" dirty="0" smtClean="0">
                <a:latin typeface="Segoe Print" pitchFamily="2" charset="0"/>
              </a:rPr>
              <a:t> </a:t>
            </a:r>
          </a:p>
          <a:p>
            <a:pPr marL="0" indent="0">
              <a:buNone/>
            </a:pPr>
            <a:endParaRPr lang="en-GB" dirty="0" smtClean="0">
              <a:latin typeface="Segoe Print" pitchFamily="2" charset="0"/>
            </a:endParaRPr>
          </a:p>
          <a:p>
            <a:pPr marL="0" indent="0">
              <a:buNone/>
            </a:pPr>
            <a:r>
              <a:rPr lang="en-GB" dirty="0">
                <a:latin typeface="Segoe Print" pitchFamily="2" charset="0"/>
                <a:hlinkClick r:id="rId3"/>
              </a:rPr>
              <a:t>http://www.bbc.co.uk/bitesize/ks2</a:t>
            </a:r>
            <a:r>
              <a:rPr lang="en-GB" dirty="0" smtClean="0">
                <a:latin typeface="Segoe Print" pitchFamily="2" charset="0"/>
                <a:hlinkClick r:id="rId3"/>
              </a:rPr>
              <a:t>/</a:t>
            </a:r>
            <a:r>
              <a:rPr lang="en-GB" dirty="0" smtClean="0">
                <a:latin typeface="Segoe Print" pitchFamily="2" charset="0"/>
              </a:rPr>
              <a:t> </a:t>
            </a:r>
            <a:endParaRPr lang="en-GB" dirty="0">
              <a:latin typeface="Segoe Print" pitchFamily="2" charset="0"/>
            </a:endParaRPr>
          </a:p>
        </p:txBody>
      </p:sp>
    </p:spTree>
    <p:extLst>
      <p:ext uri="{BB962C8B-B14F-4D97-AF65-F5344CB8AC3E}">
        <p14:creationId xmlns:p14="http://schemas.microsoft.com/office/powerpoint/2010/main" val="35782212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FF0000"/>
                </a:solidFill>
                <a:latin typeface="Segoe Print" panose="02000600000000000000" pitchFamily="2" charset="0"/>
              </a:rPr>
              <a:t>Questions?</a:t>
            </a:r>
            <a:endParaRPr lang="en-GB" sz="5400" b="1" dirty="0">
              <a:solidFill>
                <a:srgbClr val="FF0000"/>
              </a:solidFill>
              <a:latin typeface="Segoe Print" panose="02000600000000000000" pitchFamily="2" charset="0"/>
            </a:endParaRPr>
          </a:p>
        </p:txBody>
      </p:sp>
      <p:sp>
        <p:nvSpPr>
          <p:cNvPr id="4" name="Content Placeholder 3"/>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71" y="1484784"/>
            <a:ext cx="8419793" cy="4715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00155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latin typeface="Segoe Print" panose="02000600000000000000" pitchFamily="2" charset="0"/>
              </a:rPr>
              <a:t>Teacher Assessment ‘Writing’</a:t>
            </a:r>
            <a:endParaRPr lang="en-GB" b="1" dirty="0">
              <a:solidFill>
                <a:srgbClr val="7030A0"/>
              </a:solidFill>
              <a:latin typeface="Segoe Print" panose="02000600000000000000" pitchFamily="2" charset="0"/>
            </a:endParaRPr>
          </a:p>
        </p:txBody>
      </p:sp>
      <p:sp>
        <p:nvSpPr>
          <p:cNvPr id="4" name="TextBox 3"/>
          <p:cNvSpPr txBox="1"/>
          <p:nvPr/>
        </p:nvSpPr>
        <p:spPr>
          <a:xfrm>
            <a:off x="537287" y="5733256"/>
            <a:ext cx="8280920" cy="369332"/>
          </a:xfrm>
          <a:prstGeom prst="rect">
            <a:avLst/>
          </a:prstGeom>
          <a:noFill/>
        </p:spPr>
        <p:txBody>
          <a:bodyPr wrap="square" rtlCol="0">
            <a:spAutoFit/>
          </a:bodyPr>
          <a:lstStyle/>
          <a:p>
            <a:r>
              <a:rPr lang="en-GB" dirty="0" smtClean="0">
                <a:solidFill>
                  <a:srgbClr val="7030A0"/>
                </a:solidFill>
                <a:latin typeface="Comic Sans MS" panose="030F0702030302020204" pitchFamily="66" charset="0"/>
              </a:rPr>
              <a:t>We may have a ‘Writing Moderator’ visit to check our assessments</a:t>
            </a:r>
            <a:r>
              <a:rPr lang="en-GB" dirty="0" smtClean="0"/>
              <a:t>.</a:t>
            </a:r>
            <a:endParaRPr lang="en-GB" dirty="0"/>
          </a:p>
        </p:txBody>
      </p:sp>
      <p:sp>
        <p:nvSpPr>
          <p:cNvPr id="5" name="Rectangle 4"/>
          <p:cNvSpPr/>
          <p:nvPr/>
        </p:nvSpPr>
        <p:spPr>
          <a:xfrm>
            <a:off x="489782" y="1286068"/>
            <a:ext cx="7898641" cy="2954655"/>
          </a:xfrm>
          <a:prstGeom prst="rect">
            <a:avLst/>
          </a:prstGeom>
        </p:spPr>
        <p:txBody>
          <a:bodyPr wrap="square">
            <a:spAutoFit/>
          </a:bodyPr>
          <a:lstStyle/>
          <a:p>
            <a:endParaRPr lang="en-GB" dirty="0"/>
          </a:p>
          <a:p>
            <a:r>
              <a:rPr lang="en-GB" sz="2400" b="1" dirty="0">
                <a:solidFill>
                  <a:srgbClr val="7030A0"/>
                </a:solidFill>
                <a:latin typeface="Comic Sans MS" panose="030F0702030302020204" pitchFamily="66" charset="0"/>
              </a:rPr>
              <a:t>KS2 writing standards </a:t>
            </a:r>
            <a:endParaRPr lang="en-GB" sz="2400" dirty="0">
              <a:solidFill>
                <a:srgbClr val="7030A0"/>
              </a:solidFill>
              <a:latin typeface="Comic Sans MS" panose="030F0702030302020204" pitchFamily="66" charset="0"/>
            </a:endParaRPr>
          </a:p>
          <a:p>
            <a:r>
              <a:rPr lang="en-GB" sz="2400" dirty="0">
                <a:solidFill>
                  <a:srgbClr val="7030A0"/>
                </a:solidFill>
                <a:latin typeface="Comic Sans MS" panose="030F0702030302020204" pitchFamily="66" charset="0"/>
              </a:rPr>
              <a:t>•Working towards the expected standard </a:t>
            </a:r>
          </a:p>
          <a:p>
            <a:r>
              <a:rPr lang="en-GB" sz="2400" dirty="0">
                <a:solidFill>
                  <a:srgbClr val="7030A0"/>
                </a:solidFill>
                <a:latin typeface="Comic Sans MS" panose="030F0702030302020204" pitchFamily="66" charset="0"/>
              </a:rPr>
              <a:t>•Working at the expected standard </a:t>
            </a:r>
          </a:p>
          <a:p>
            <a:r>
              <a:rPr lang="en-GB" sz="2400" dirty="0">
                <a:solidFill>
                  <a:srgbClr val="7030A0"/>
                </a:solidFill>
                <a:latin typeface="Comic Sans MS" panose="030F0702030302020204" pitchFamily="66" charset="0"/>
              </a:rPr>
              <a:t>•Working at greater depth within the expected standard </a:t>
            </a:r>
          </a:p>
          <a:p>
            <a:r>
              <a:rPr lang="en-GB" sz="2400" dirty="0">
                <a:solidFill>
                  <a:srgbClr val="7030A0"/>
                </a:solidFill>
                <a:latin typeface="Comic Sans MS" panose="030F0702030302020204" pitchFamily="66" charset="0"/>
              </a:rPr>
              <a:t>•Additional categories for those not “Working towards.” </a:t>
            </a:r>
          </a:p>
        </p:txBody>
      </p:sp>
    </p:spTree>
    <p:extLst>
      <p:ext uri="{BB962C8B-B14F-4D97-AF65-F5344CB8AC3E}">
        <p14:creationId xmlns:p14="http://schemas.microsoft.com/office/powerpoint/2010/main" val="2476536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solidFill>
                  <a:srgbClr val="7030A0"/>
                </a:solidFill>
                <a:latin typeface="Comic Sans MS" panose="030F0702030302020204" pitchFamily="66" charset="0"/>
              </a:rPr>
              <a:t>English Writing Teacher Assessment </a:t>
            </a:r>
            <a:r>
              <a:rPr lang="en-GB" dirty="0"/>
              <a:t/>
            </a:r>
            <a:br>
              <a:rPr lang="en-GB" dirty="0"/>
            </a:br>
            <a:endParaRPr lang="en-GB" dirty="0"/>
          </a:p>
        </p:txBody>
      </p:sp>
      <p:sp>
        <p:nvSpPr>
          <p:cNvPr id="3" name="Content Placeholder 2"/>
          <p:cNvSpPr>
            <a:spLocks noGrp="1"/>
          </p:cNvSpPr>
          <p:nvPr>
            <p:ph idx="1"/>
          </p:nvPr>
        </p:nvSpPr>
        <p:spPr/>
        <p:txBody>
          <a:bodyPr/>
          <a:lstStyle/>
          <a:p>
            <a:endParaRPr lang="en-GB" dirty="0"/>
          </a:p>
          <a:p>
            <a:pPr marL="0" indent="0">
              <a:buNone/>
            </a:pPr>
            <a:r>
              <a:rPr lang="en-GB" dirty="0" smtClean="0">
                <a:solidFill>
                  <a:srgbClr val="002060"/>
                </a:solidFill>
                <a:latin typeface="Segoe Print" panose="02000600000000000000" pitchFamily="2" charset="0"/>
              </a:rPr>
              <a:t>•   </a:t>
            </a:r>
            <a:r>
              <a:rPr lang="en-GB" dirty="0" smtClean="0">
                <a:solidFill>
                  <a:srgbClr val="7030A0"/>
                </a:solidFill>
                <a:latin typeface="Comic Sans MS" panose="030F0702030302020204" pitchFamily="66" charset="0"/>
              </a:rPr>
              <a:t>Significantly </a:t>
            </a:r>
            <a:r>
              <a:rPr lang="en-GB" dirty="0">
                <a:solidFill>
                  <a:srgbClr val="7030A0"/>
                </a:solidFill>
                <a:latin typeface="Comic Sans MS" panose="030F0702030302020204" pitchFamily="66" charset="0"/>
              </a:rPr>
              <a:t>higher expectations </a:t>
            </a:r>
          </a:p>
          <a:p>
            <a:pPr marL="0" indent="0">
              <a:buNone/>
            </a:pPr>
            <a:r>
              <a:rPr lang="en-GB" dirty="0" smtClean="0">
                <a:solidFill>
                  <a:srgbClr val="7030A0"/>
                </a:solidFill>
                <a:latin typeface="Comic Sans MS" panose="030F0702030302020204" pitchFamily="66" charset="0"/>
              </a:rPr>
              <a:t>•   No </a:t>
            </a:r>
            <a:r>
              <a:rPr lang="en-GB" dirty="0">
                <a:solidFill>
                  <a:srgbClr val="7030A0"/>
                </a:solidFill>
                <a:latin typeface="Comic Sans MS" panose="030F0702030302020204" pitchFamily="66" charset="0"/>
              </a:rPr>
              <a:t>longer a best fit assessment </a:t>
            </a:r>
          </a:p>
          <a:p>
            <a:pPr marL="0" indent="0">
              <a:buNone/>
            </a:pPr>
            <a:r>
              <a:rPr lang="en-GB" dirty="0" smtClean="0">
                <a:solidFill>
                  <a:srgbClr val="7030A0"/>
                </a:solidFill>
                <a:latin typeface="Comic Sans MS" panose="030F0702030302020204" pitchFamily="66" charset="0"/>
              </a:rPr>
              <a:t>•   Each </a:t>
            </a:r>
            <a:r>
              <a:rPr lang="en-GB" dirty="0">
                <a:solidFill>
                  <a:srgbClr val="7030A0"/>
                </a:solidFill>
                <a:latin typeface="Comic Sans MS" panose="030F0702030302020204" pitchFamily="66" charset="0"/>
              </a:rPr>
              <a:t>criterion must be met </a:t>
            </a:r>
          </a:p>
          <a:p>
            <a:pPr marL="0" indent="0">
              <a:buNone/>
            </a:pPr>
            <a:endParaRPr lang="en-GB" dirty="0"/>
          </a:p>
        </p:txBody>
      </p:sp>
    </p:spTree>
    <p:extLst>
      <p:ext uri="{BB962C8B-B14F-4D97-AF65-F5344CB8AC3E}">
        <p14:creationId xmlns:p14="http://schemas.microsoft.com/office/powerpoint/2010/main" val="2969978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94200"/>
            <a:ext cx="8538223" cy="401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66186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913" y="332656"/>
            <a:ext cx="6480720" cy="6407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0963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6840760" cy="624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78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TotalTime>
  <Words>1677</Words>
  <Application>Microsoft Office PowerPoint</Application>
  <PresentationFormat>On-screen Show (4:3)</PresentationFormat>
  <Paragraphs>222</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Comic Sans MS</vt:lpstr>
      <vt:lpstr>Segoe Print</vt:lpstr>
      <vt:lpstr>Office Theme</vt:lpstr>
      <vt:lpstr>Year 6 SATs  Information Evening</vt:lpstr>
      <vt:lpstr>Contents </vt:lpstr>
      <vt:lpstr>PowerPoint Presentation</vt:lpstr>
      <vt:lpstr> Year 6 Teacher Assessments </vt:lpstr>
      <vt:lpstr>Teacher Assessment ‘Writing’</vt:lpstr>
      <vt:lpstr>English Writing Teacher Assessment  </vt:lpstr>
      <vt:lpstr>PowerPoint Presentation</vt:lpstr>
      <vt:lpstr>PowerPoint Presentation</vt:lpstr>
      <vt:lpstr>PowerPoint Presentation</vt:lpstr>
      <vt:lpstr>PowerPoint Presentation</vt:lpstr>
      <vt:lpstr>PowerPoint Presentation</vt:lpstr>
      <vt:lpstr>Teacher Assessment</vt:lpstr>
      <vt:lpstr> A word of warning </vt:lpstr>
      <vt:lpstr>Teacher Assessment  ‘Reading’</vt:lpstr>
      <vt:lpstr>Teacher Assessment ‘Maths’</vt:lpstr>
      <vt:lpstr>Teacher Assessment  ‘Science’</vt:lpstr>
      <vt:lpstr> Summary of Assessments </vt:lpstr>
      <vt:lpstr>PowerPoint Presentation</vt:lpstr>
      <vt:lpstr> Test Results </vt:lpstr>
      <vt:lpstr>PowerPoint Presentation</vt:lpstr>
      <vt:lpstr>Scaled Scores – ‘Reading’</vt:lpstr>
      <vt:lpstr>Scaled Scores – ‘GPS’</vt:lpstr>
      <vt:lpstr>Scaled Scores – ‘Maths’</vt:lpstr>
      <vt:lpstr> English Reading Test </vt:lpstr>
      <vt:lpstr> English Reading Test </vt:lpstr>
      <vt:lpstr>English Reading Test</vt:lpstr>
      <vt:lpstr> English Reading Test </vt:lpstr>
      <vt:lpstr> English GPS  (Grammar, Punctuation and Spelling) Test </vt:lpstr>
      <vt:lpstr>English SPaG  (Spelling, Punctuation and Grammar) Test.</vt:lpstr>
      <vt:lpstr>PowerPoint Presentation</vt:lpstr>
      <vt:lpstr>English Test.</vt:lpstr>
      <vt:lpstr>PowerPoint Presentation</vt:lpstr>
      <vt:lpstr>Mathematics Test </vt:lpstr>
      <vt:lpstr>Mathematics Test </vt:lpstr>
      <vt:lpstr>Mathematics Test </vt:lpstr>
      <vt:lpstr>PowerPoint Presentation</vt:lpstr>
      <vt:lpstr> How is SATs week organised? </vt:lpstr>
      <vt:lpstr> Y6 Test Timetable </vt:lpstr>
      <vt:lpstr> Preparing your children </vt:lpstr>
      <vt:lpstr>How can you help? </vt:lpstr>
      <vt:lpstr>Easter</vt:lpstr>
      <vt:lpstr>Useful web-sites Sample papers:</vt:lpstr>
      <vt:lpstr>PowerPoint Presentation</vt:lpstr>
      <vt:lpstr>Questions?</vt:lpstr>
    </vt:vector>
  </TitlesOfParts>
  <Company>Painsley Catholic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6 SATs  Information Evening</dc:title>
  <dc:creator>Rachel Davis</dc:creator>
  <cp:lastModifiedBy>R WHITEHALL</cp:lastModifiedBy>
  <cp:revision>25</cp:revision>
  <dcterms:created xsi:type="dcterms:W3CDTF">2017-02-10T09:45:48Z</dcterms:created>
  <dcterms:modified xsi:type="dcterms:W3CDTF">2024-03-15T12:01:49Z</dcterms:modified>
</cp:coreProperties>
</file>